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65" r:id="rId2"/>
    <p:sldId id="317" r:id="rId3"/>
    <p:sldId id="266" r:id="rId4"/>
    <p:sldId id="318" r:id="rId5"/>
    <p:sldId id="358" r:id="rId6"/>
    <p:sldId id="267" r:id="rId7"/>
    <p:sldId id="319" r:id="rId8"/>
    <p:sldId id="268" r:id="rId9"/>
    <p:sldId id="320" r:id="rId10"/>
    <p:sldId id="269" r:id="rId11"/>
    <p:sldId id="321" r:id="rId12"/>
    <p:sldId id="270" r:id="rId13"/>
    <p:sldId id="322" r:id="rId14"/>
    <p:sldId id="271" r:id="rId15"/>
    <p:sldId id="272" r:id="rId16"/>
    <p:sldId id="323" r:id="rId17"/>
    <p:sldId id="353" r:id="rId18"/>
    <p:sldId id="359" r:id="rId19"/>
    <p:sldId id="274" r:id="rId20"/>
    <p:sldId id="354" r:id="rId21"/>
    <p:sldId id="275" r:id="rId22"/>
    <p:sldId id="276" r:id="rId23"/>
    <p:sldId id="277" r:id="rId24"/>
    <p:sldId id="278" r:id="rId25"/>
    <p:sldId id="327" r:id="rId26"/>
    <p:sldId id="279" r:id="rId27"/>
    <p:sldId id="328" r:id="rId28"/>
    <p:sldId id="280" r:id="rId29"/>
    <p:sldId id="329" r:id="rId30"/>
    <p:sldId id="355" r:id="rId31"/>
    <p:sldId id="360" r:id="rId32"/>
    <p:sldId id="281" r:id="rId33"/>
    <p:sldId id="331" r:id="rId34"/>
    <p:sldId id="284" r:id="rId35"/>
    <p:sldId id="289" r:id="rId36"/>
    <p:sldId id="290" r:id="rId37"/>
    <p:sldId id="333" r:id="rId38"/>
    <p:sldId id="356" r:id="rId39"/>
    <p:sldId id="291" r:id="rId40"/>
    <p:sldId id="334" r:id="rId41"/>
    <p:sldId id="283" r:id="rId42"/>
    <p:sldId id="357" r:id="rId43"/>
    <p:sldId id="335" r:id="rId44"/>
    <p:sldId id="285" r:id="rId45"/>
    <p:sldId id="287" r:id="rId46"/>
    <p:sldId id="337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0" autoAdjust="0"/>
    <p:restoredTop sz="94579" autoAdjust="0"/>
  </p:normalViewPr>
  <p:slideViewPr>
    <p:cSldViewPr>
      <p:cViewPr>
        <p:scale>
          <a:sx n="68" d="100"/>
          <a:sy n="68" d="100"/>
        </p:scale>
        <p:origin x="-14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826AB-F1A2-4185-8F38-CE558B32FAD5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9DFE4-9966-4DB6-928E-8BBF83C84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9DFE4-9966-4DB6-928E-8BBF83C8481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9DFE4-9966-4DB6-928E-8BBF83C8481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9DFE4-9966-4DB6-928E-8BBF83C8481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7147-86F7-43D7-9E5B-29BA33970F2B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5CCD-D5D9-4A89-9BDF-460460346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7147-86F7-43D7-9E5B-29BA33970F2B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5CCD-D5D9-4A89-9BDF-460460346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7147-86F7-43D7-9E5B-29BA33970F2B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5CCD-D5D9-4A89-9BDF-460460346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7147-86F7-43D7-9E5B-29BA33970F2B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5CCD-D5D9-4A89-9BDF-460460346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7147-86F7-43D7-9E5B-29BA33970F2B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5CCD-D5D9-4A89-9BDF-460460346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7147-86F7-43D7-9E5B-29BA33970F2B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5CCD-D5D9-4A89-9BDF-460460346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7147-86F7-43D7-9E5B-29BA33970F2B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5CCD-D5D9-4A89-9BDF-460460346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7147-86F7-43D7-9E5B-29BA33970F2B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5CCD-D5D9-4A89-9BDF-460460346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7147-86F7-43D7-9E5B-29BA33970F2B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5CCD-D5D9-4A89-9BDF-460460346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7147-86F7-43D7-9E5B-29BA33970F2B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5CCD-D5D9-4A89-9BDF-460460346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7147-86F7-43D7-9E5B-29BA33970F2B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5CCD-D5D9-4A89-9BDF-460460346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67147-86F7-43D7-9E5B-29BA33970F2B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85CCD-D5D9-4A89-9BDF-460460346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IN" sz="4600" b="1" u="sng" dirty="0" smtClean="0"/>
              <a:t>Biochemical mechanisms of ATP Generation</a:t>
            </a:r>
          </a:p>
          <a:p>
            <a:pPr>
              <a:buNone/>
            </a:pPr>
            <a:endParaRPr lang="en-US" sz="4200" b="1" dirty="0" smtClean="0"/>
          </a:p>
          <a:p>
            <a:pPr>
              <a:buNone/>
            </a:pPr>
            <a:r>
              <a:rPr lang="en-US" sz="4200" b="1" dirty="0" smtClean="0"/>
              <a:t>	</a:t>
            </a:r>
            <a:r>
              <a:rPr lang="en-US" sz="4600" b="1" dirty="0" smtClean="0"/>
              <a:t>Respiration</a:t>
            </a:r>
            <a:r>
              <a:rPr lang="en-US" sz="4600" dirty="0" smtClean="0"/>
              <a:t> :</a:t>
            </a:r>
            <a:endParaRPr lang="en-US" sz="3900" dirty="0" smtClean="0"/>
          </a:p>
          <a:p>
            <a:pPr>
              <a:buNone/>
            </a:pPr>
            <a:r>
              <a:rPr lang="en-US" sz="4600" dirty="0" smtClean="0"/>
              <a:t>	- In Higher organisms Respiration is defined as intake of O2  and release of CO2 .</a:t>
            </a:r>
          </a:p>
          <a:p>
            <a:pPr>
              <a:buNone/>
            </a:pPr>
            <a:r>
              <a:rPr lang="en-US" sz="4600" dirty="0" smtClean="0"/>
              <a:t>	-  In bacteria it is a oxidation of metabolites, resulting in release of energy.</a:t>
            </a:r>
          </a:p>
          <a:p>
            <a:pPr>
              <a:buNone/>
            </a:pPr>
            <a:r>
              <a:rPr lang="en-US" sz="4600" dirty="0" smtClean="0"/>
              <a:t>	-  ATP is generated by three main mechanism : </a:t>
            </a:r>
          </a:p>
          <a:p>
            <a:pPr>
              <a:buNone/>
            </a:pPr>
            <a:r>
              <a:rPr lang="en-US" sz="4600" dirty="0" smtClean="0"/>
              <a:t>	    	1. Respiration -  Aerobic &amp; Anaerobic 									respiration</a:t>
            </a:r>
          </a:p>
          <a:p>
            <a:pPr>
              <a:buNone/>
            </a:pPr>
            <a:r>
              <a:rPr lang="en-US" sz="4600" dirty="0" smtClean="0"/>
              <a:t>		2.  Fermentation</a:t>
            </a:r>
          </a:p>
          <a:p>
            <a:pPr>
              <a:buNone/>
            </a:pPr>
            <a:r>
              <a:rPr lang="en-US" sz="4600" dirty="0" smtClean="0"/>
              <a:t>		3.  Photosynthesis</a:t>
            </a:r>
          </a:p>
          <a:p>
            <a:pPr>
              <a:buNone/>
            </a:pPr>
            <a:r>
              <a:rPr lang="en-US" sz="4600" dirty="0" smtClean="0"/>
              <a:t>				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</a:p>
          <a:p>
            <a:pPr>
              <a:buNone/>
            </a:pPr>
            <a:endParaRPr lang="en-IN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 smtClean="0"/>
              <a:t>	</a:t>
            </a:r>
            <a:r>
              <a:rPr lang="en-IN" sz="3600" dirty="0" smtClean="0"/>
              <a:t>- </a:t>
            </a:r>
            <a:r>
              <a:rPr lang="en-IN" sz="3600" dirty="0" err="1" smtClean="0"/>
              <a:t>Ubiquinone</a:t>
            </a:r>
            <a:r>
              <a:rPr lang="en-IN" sz="3600" dirty="0" smtClean="0"/>
              <a:t> can accept one electron to become the </a:t>
            </a:r>
            <a:r>
              <a:rPr lang="en-IN" sz="3600" dirty="0" err="1" smtClean="0"/>
              <a:t>semiquinone</a:t>
            </a:r>
            <a:r>
              <a:rPr lang="en-IN" sz="3600" dirty="0" smtClean="0"/>
              <a:t> radical (QH) or two electrons to form </a:t>
            </a:r>
            <a:r>
              <a:rPr lang="en-IN" sz="3600" dirty="0" err="1" smtClean="0"/>
              <a:t>ubiquinol</a:t>
            </a:r>
            <a:r>
              <a:rPr lang="en-IN" sz="3600" dirty="0" smtClean="0"/>
              <a:t> (QH2).</a:t>
            </a:r>
          </a:p>
          <a:p>
            <a:pPr>
              <a:buNone/>
            </a:pPr>
            <a:r>
              <a:rPr lang="en-IN" sz="3600" dirty="0" smtClean="0"/>
              <a:t>	- it can act at the junction between a two-electron donor and a one-electron acceptor.</a:t>
            </a:r>
          </a:p>
          <a:p>
            <a:pPr>
              <a:buNone/>
            </a:pPr>
            <a:r>
              <a:rPr lang="en-IN" sz="3600" dirty="0" smtClean="0"/>
              <a:t>	- Because </a:t>
            </a:r>
            <a:r>
              <a:rPr lang="en-IN" sz="3600" dirty="0" err="1" smtClean="0"/>
              <a:t>ubiquinone</a:t>
            </a:r>
            <a:r>
              <a:rPr lang="en-IN" sz="3600" dirty="0" smtClean="0"/>
              <a:t> is both small and hydrophobic, it is freely diffusible within the lipid </a:t>
            </a:r>
            <a:r>
              <a:rPr lang="en-IN" sz="3600" dirty="0" err="1" smtClean="0"/>
              <a:t>bilayer</a:t>
            </a:r>
            <a:r>
              <a:rPr lang="en-IN" sz="3600" dirty="0" smtClean="0"/>
              <a:t> of the inner mitochondrial membrane.</a:t>
            </a:r>
          </a:p>
          <a:p>
            <a:pPr>
              <a:buNone/>
            </a:pPr>
            <a:r>
              <a:rPr lang="en-IN" sz="3600" dirty="0" smtClean="0"/>
              <a:t>	- Carries both electrons and protons, it plays a central role in coupling electron flow to proton movement</a:t>
            </a:r>
            <a:r>
              <a:rPr lang="en-IN" sz="2400" dirty="0" smtClean="0"/>
              <a:t>.</a:t>
            </a:r>
          </a:p>
          <a:p>
            <a:pPr>
              <a:buNone/>
            </a:pPr>
            <a:endParaRPr lang="en-IN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sz="3600" b="1" dirty="0" smtClean="0"/>
              <a:t>4.  </a:t>
            </a:r>
            <a:r>
              <a:rPr lang="en-US" sz="3600" b="1" dirty="0" err="1" smtClean="0"/>
              <a:t>Cytochrome</a:t>
            </a:r>
            <a:r>
              <a:rPr lang="en-US" sz="3600" b="1" dirty="0" smtClean="0"/>
              <a:t> :</a:t>
            </a:r>
          </a:p>
          <a:p>
            <a:pPr>
              <a:buNone/>
            </a:pPr>
            <a:r>
              <a:rPr lang="en-US" sz="3600" b="1" dirty="0" smtClean="0"/>
              <a:t>	</a:t>
            </a:r>
            <a:r>
              <a:rPr lang="en-IN" sz="3600" dirty="0" smtClean="0"/>
              <a:t>The </a:t>
            </a:r>
            <a:r>
              <a:rPr lang="en-IN" sz="3600" b="1" dirty="0" err="1" smtClean="0"/>
              <a:t>cytochromes</a:t>
            </a:r>
            <a:r>
              <a:rPr lang="en-IN" sz="3600" b="1" dirty="0" smtClean="0"/>
              <a:t> </a:t>
            </a:r>
            <a:r>
              <a:rPr lang="en-IN" sz="3600" dirty="0" smtClean="0"/>
              <a:t>are proteins with characteristic strong absorption of visible light, due to their iron containing  </a:t>
            </a:r>
            <a:r>
              <a:rPr lang="en-IN" sz="3600" dirty="0" err="1" smtClean="0"/>
              <a:t>heme</a:t>
            </a:r>
            <a:r>
              <a:rPr lang="en-IN" sz="3600" dirty="0" smtClean="0"/>
              <a:t> prosthetic groups . </a:t>
            </a:r>
          </a:p>
          <a:p>
            <a:pPr>
              <a:buNone/>
            </a:pPr>
            <a:r>
              <a:rPr lang="en-IN" sz="3600" dirty="0" smtClean="0"/>
              <a:t>	-  Mitochondria contain three classes of </a:t>
            </a:r>
            <a:r>
              <a:rPr lang="en-IN" sz="3600" dirty="0" err="1" smtClean="0"/>
              <a:t>cytochromes</a:t>
            </a:r>
            <a:r>
              <a:rPr lang="en-IN" sz="3600" dirty="0" smtClean="0"/>
              <a:t>, designated   </a:t>
            </a:r>
            <a:r>
              <a:rPr lang="en-IN" sz="3600" b="1" i="1" dirty="0" smtClean="0"/>
              <a:t>a, b,  c </a:t>
            </a:r>
            <a:r>
              <a:rPr lang="en-IN" sz="3600" i="1" dirty="0" smtClean="0"/>
              <a:t>-  </a:t>
            </a:r>
            <a:r>
              <a:rPr lang="en-IN" sz="3600" dirty="0" smtClean="0"/>
              <a:t>distinguished by differences in their light-absorption spectra. </a:t>
            </a:r>
          </a:p>
          <a:p>
            <a:pPr>
              <a:buNone/>
            </a:pPr>
            <a:r>
              <a:rPr lang="en-IN" sz="3600" dirty="0" smtClean="0"/>
              <a:t>	-  Each type of </a:t>
            </a:r>
            <a:r>
              <a:rPr lang="en-IN" sz="3600" dirty="0" err="1" smtClean="0"/>
              <a:t>cytochrome</a:t>
            </a:r>
            <a:r>
              <a:rPr lang="en-IN" sz="3600" dirty="0" smtClean="0"/>
              <a:t>  in its reduced (Fe⁺2 ) state has three absorption bands in the visible range.</a:t>
            </a:r>
            <a:endParaRPr lang="en-IN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/>
              <a:t>	</a:t>
            </a:r>
            <a:r>
              <a:rPr lang="en-IN" sz="3600" dirty="0" smtClean="0"/>
              <a:t>-  near </a:t>
            </a:r>
            <a:r>
              <a:rPr lang="en-IN" sz="3600" b="1" dirty="0" smtClean="0"/>
              <a:t>600</a:t>
            </a:r>
            <a:r>
              <a:rPr lang="en-IN" sz="3600" dirty="0" smtClean="0"/>
              <a:t> nm in </a:t>
            </a:r>
            <a:r>
              <a:rPr lang="en-IN" sz="3600" b="1" dirty="0" smtClean="0"/>
              <a:t>type </a:t>
            </a:r>
            <a:r>
              <a:rPr lang="en-IN" sz="3600" b="1" i="1" dirty="0" smtClean="0"/>
              <a:t>a </a:t>
            </a:r>
            <a:r>
              <a:rPr lang="en-IN" sz="3600" i="1" dirty="0" err="1" smtClean="0"/>
              <a:t>cytochromes</a:t>
            </a:r>
            <a:r>
              <a:rPr lang="en-IN" sz="3600" i="1" dirty="0" smtClean="0"/>
              <a:t>,</a:t>
            </a:r>
            <a:r>
              <a:rPr lang="en-IN" sz="3600" dirty="0" smtClean="0"/>
              <a:t> near </a:t>
            </a:r>
            <a:r>
              <a:rPr lang="en-IN" sz="3600" b="1" dirty="0" smtClean="0"/>
              <a:t>560</a:t>
            </a:r>
            <a:r>
              <a:rPr lang="en-IN" sz="3600" dirty="0" smtClean="0"/>
              <a:t> nm in </a:t>
            </a:r>
            <a:r>
              <a:rPr lang="en-IN" sz="3600" b="1" dirty="0" smtClean="0"/>
              <a:t>type </a:t>
            </a:r>
            <a:r>
              <a:rPr lang="en-IN" sz="3600" b="1" i="1" dirty="0" smtClean="0"/>
              <a:t>b</a:t>
            </a:r>
            <a:r>
              <a:rPr lang="en-IN" sz="3600" i="1" dirty="0" smtClean="0"/>
              <a:t>, and </a:t>
            </a:r>
            <a:r>
              <a:rPr lang="en-IN" sz="3600" dirty="0" smtClean="0"/>
              <a:t>near </a:t>
            </a:r>
            <a:r>
              <a:rPr lang="en-IN" sz="3600" b="1" dirty="0" smtClean="0"/>
              <a:t>550 </a:t>
            </a:r>
            <a:r>
              <a:rPr lang="en-IN" sz="3600" dirty="0" smtClean="0"/>
              <a:t>nm in </a:t>
            </a:r>
            <a:r>
              <a:rPr lang="en-IN" sz="3600" b="1" i="1" dirty="0" smtClean="0"/>
              <a:t>type c.</a:t>
            </a:r>
          </a:p>
          <a:p>
            <a:pPr>
              <a:buNone/>
            </a:pPr>
            <a:r>
              <a:rPr lang="en-US" sz="3600" b="1" i="1" dirty="0" smtClean="0"/>
              <a:t>	</a:t>
            </a:r>
            <a:r>
              <a:rPr lang="en-US" sz="3600" dirty="0" smtClean="0"/>
              <a:t>-  </a:t>
            </a:r>
            <a:r>
              <a:rPr lang="en-US" sz="3600" dirty="0" err="1" smtClean="0"/>
              <a:t>Cytochromes</a:t>
            </a:r>
            <a:r>
              <a:rPr lang="en-US" sz="3600" dirty="0" smtClean="0"/>
              <a:t> were first discovered &amp; called </a:t>
            </a:r>
            <a:r>
              <a:rPr lang="en-US" sz="3600" b="1" dirty="0" err="1" smtClean="0"/>
              <a:t>histohematins</a:t>
            </a:r>
            <a:r>
              <a:rPr lang="en-US" sz="3600" b="1" dirty="0" smtClean="0"/>
              <a:t> in 1866 </a:t>
            </a:r>
            <a:r>
              <a:rPr lang="en-US" sz="3600" dirty="0" smtClean="0"/>
              <a:t>by  </a:t>
            </a:r>
            <a:r>
              <a:rPr lang="en-US" sz="3600" b="1" dirty="0" err="1" smtClean="0"/>
              <a:t>C.MacMunn</a:t>
            </a:r>
            <a:r>
              <a:rPr lang="en-US" sz="3600" b="1" dirty="0" smtClean="0"/>
              <a:t>.</a:t>
            </a:r>
          </a:p>
          <a:p>
            <a:pPr>
              <a:buNone/>
            </a:pPr>
            <a:r>
              <a:rPr lang="en-US" sz="3600" dirty="0" smtClean="0"/>
              <a:t>	-  All </a:t>
            </a:r>
            <a:r>
              <a:rPr lang="en-US" sz="3600" dirty="0" err="1" smtClean="0"/>
              <a:t>cytochromes</a:t>
            </a:r>
            <a:r>
              <a:rPr lang="en-US" sz="3600" dirty="0" smtClean="0"/>
              <a:t> undergo reversible Fe⁺2    to Fe⁺3  valance change</a:t>
            </a:r>
          </a:p>
          <a:p>
            <a:pPr>
              <a:buNone/>
            </a:pPr>
            <a:r>
              <a:rPr lang="en-IN" sz="3600" dirty="0" smtClean="0"/>
              <a:t>	- The </a:t>
            </a:r>
            <a:r>
              <a:rPr lang="en-IN" sz="3600" dirty="0" err="1" smtClean="0"/>
              <a:t>heme</a:t>
            </a:r>
            <a:r>
              <a:rPr lang="en-IN" sz="3600" dirty="0" smtClean="0"/>
              <a:t> cofactors of </a:t>
            </a:r>
            <a:r>
              <a:rPr lang="en-IN" sz="3600" i="1" dirty="0" smtClean="0"/>
              <a:t>a and b </a:t>
            </a:r>
            <a:r>
              <a:rPr lang="en-IN" sz="3600" dirty="0" err="1" smtClean="0"/>
              <a:t>cytochromes</a:t>
            </a:r>
            <a:r>
              <a:rPr lang="en-IN" sz="3600" dirty="0" smtClean="0"/>
              <a:t> are tightly, but not covalently, bound to their associated proteins; while the </a:t>
            </a:r>
            <a:r>
              <a:rPr lang="en-IN" sz="3600" dirty="0" err="1" smtClean="0"/>
              <a:t>hemes</a:t>
            </a:r>
            <a:r>
              <a:rPr lang="en-IN" sz="3600" dirty="0" smtClean="0"/>
              <a:t> of c-type </a:t>
            </a:r>
            <a:r>
              <a:rPr lang="en-IN" sz="3600" dirty="0" err="1" smtClean="0"/>
              <a:t>cytochromes</a:t>
            </a:r>
            <a:r>
              <a:rPr lang="en-IN" sz="3600" dirty="0" smtClean="0"/>
              <a:t> are covalently attached through </a:t>
            </a:r>
            <a:r>
              <a:rPr lang="en-IN" sz="3600" dirty="0" err="1" smtClean="0"/>
              <a:t>Cys</a:t>
            </a:r>
            <a:r>
              <a:rPr lang="en-IN" sz="3600" dirty="0" smtClean="0"/>
              <a:t> residues.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	5.  Iron-sulfur proteins :</a:t>
            </a:r>
          </a:p>
          <a:p>
            <a:pPr>
              <a:buNone/>
            </a:pPr>
            <a:r>
              <a:rPr lang="en-US" sz="3600" b="1" dirty="0" smtClean="0"/>
              <a:t>	I</a:t>
            </a:r>
            <a:r>
              <a:rPr lang="en-IN" sz="3600" b="1" dirty="0" err="1" smtClean="0"/>
              <a:t>ron-sulfur</a:t>
            </a:r>
            <a:r>
              <a:rPr lang="en-IN" sz="3600" b="1" dirty="0" smtClean="0"/>
              <a:t> proteins ,</a:t>
            </a:r>
            <a:r>
              <a:rPr lang="en-IN" sz="3600" dirty="0" smtClean="0"/>
              <a:t>first discovered by Helmut </a:t>
            </a:r>
            <a:r>
              <a:rPr lang="en-IN" sz="3600" dirty="0" err="1" smtClean="0"/>
              <a:t>Beinert</a:t>
            </a:r>
            <a:r>
              <a:rPr lang="en-IN" sz="3600" dirty="0" smtClean="0"/>
              <a:t>.</a:t>
            </a:r>
          </a:p>
          <a:p>
            <a:pPr>
              <a:buNone/>
            </a:pPr>
            <a:r>
              <a:rPr lang="en-IN" sz="3600" dirty="0" smtClean="0"/>
              <a:t>	-  The iron is present in association with inorganic </a:t>
            </a:r>
            <a:r>
              <a:rPr lang="en-IN" sz="3600" dirty="0" err="1" smtClean="0"/>
              <a:t>sulfur</a:t>
            </a:r>
            <a:r>
              <a:rPr lang="en-IN" sz="3600" dirty="0" smtClean="0"/>
              <a:t> atoms or with the </a:t>
            </a:r>
            <a:r>
              <a:rPr lang="en-IN" sz="3600" dirty="0" err="1" smtClean="0"/>
              <a:t>sulfur</a:t>
            </a:r>
            <a:r>
              <a:rPr lang="en-IN" sz="3600" dirty="0" smtClean="0"/>
              <a:t> atoms of </a:t>
            </a:r>
            <a:r>
              <a:rPr lang="en-IN" sz="3600" dirty="0" err="1" smtClean="0"/>
              <a:t>Cys</a:t>
            </a:r>
            <a:r>
              <a:rPr lang="en-IN" sz="3600" dirty="0" smtClean="0"/>
              <a:t> residues in the protein, or both. </a:t>
            </a:r>
          </a:p>
          <a:p>
            <a:pPr>
              <a:buNone/>
            </a:pPr>
            <a:r>
              <a:rPr lang="en-IN" sz="3600" dirty="0" smtClean="0"/>
              <a:t>	-  These iron-</a:t>
            </a:r>
            <a:r>
              <a:rPr lang="en-IN" sz="3600" dirty="0" err="1" smtClean="0"/>
              <a:t>sulfur</a:t>
            </a:r>
            <a:r>
              <a:rPr lang="en-IN" sz="3600" dirty="0" smtClean="0"/>
              <a:t> (Fe-S) </a:t>
            </a:r>
            <a:r>
              <a:rPr lang="en-IN" sz="3600" dirty="0" err="1" smtClean="0"/>
              <a:t>centers</a:t>
            </a:r>
            <a:r>
              <a:rPr lang="en-IN" sz="3600" dirty="0" smtClean="0"/>
              <a:t> range from simple structures with a single Fe atom coordinated to four </a:t>
            </a:r>
            <a:r>
              <a:rPr lang="en-IN" sz="3600" dirty="0" err="1" smtClean="0"/>
              <a:t>Cys</a:t>
            </a:r>
            <a:r>
              <a:rPr lang="en-IN" sz="3600" dirty="0" smtClean="0"/>
              <a:t> -SH groups to more complex Fe-S  </a:t>
            </a:r>
            <a:r>
              <a:rPr lang="en-IN" sz="3600" dirty="0" err="1" smtClean="0"/>
              <a:t>centers</a:t>
            </a:r>
            <a:r>
              <a:rPr lang="en-IN" sz="3600" dirty="0" smtClean="0"/>
              <a:t> with two or four Fe atoms .</a:t>
            </a:r>
            <a:endParaRPr lang="en-IN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76400"/>
            <a:ext cx="8458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IN" sz="3600" b="1" dirty="0" err="1" smtClean="0"/>
              <a:t>Rieske</a:t>
            </a:r>
            <a:r>
              <a:rPr lang="en-IN" sz="3600" b="1" dirty="0" smtClean="0"/>
              <a:t> iron-</a:t>
            </a:r>
            <a:r>
              <a:rPr lang="en-IN" sz="3600" b="1" dirty="0" err="1" smtClean="0"/>
              <a:t>sulfur</a:t>
            </a:r>
            <a:r>
              <a:rPr lang="en-IN" sz="3600" b="1" dirty="0" smtClean="0"/>
              <a:t> proteins </a:t>
            </a:r>
            <a:r>
              <a:rPr lang="en-IN" sz="3600" dirty="0" smtClean="0"/>
              <a:t>(named after their </a:t>
            </a:r>
            <a:r>
              <a:rPr lang="en-IN" sz="3600" dirty="0" err="1" smtClean="0"/>
              <a:t>discoverer,John</a:t>
            </a:r>
            <a:r>
              <a:rPr lang="en-IN" sz="3600" dirty="0" smtClean="0"/>
              <a:t> S. </a:t>
            </a:r>
            <a:r>
              <a:rPr lang="en-IN" sz="3600" dirty="0" err="1" smtClean="0"/>
              <a:t>Rieske</a:t>
            </a:r>
            <a:r>
              <a:rPr lang="en-IN" sz="3600" dirty="0" smtClean="0"/>
              <a:t>) are a variation in which one </a:t>
            </a:r>
            <a:r>
              <a:rPr lang="en-IN" sz="3600" b="1" dirty="0" smtClean="0"/>
              <a:t>Fe atom is coordinated to two His residues rather than two </a:t>
            </a:r>
            <a:r>
              <a:rPr lang="en-IN" sz="3600" b="1" dirty="0" err="1" smtClean="0"/>
              <a:t>Cys</a:t>
            </a:r>
            <a:r>
              <a:rPr lang="en-IN" sz="3600" b="1" dirty="0" smtClean="0"/>
              <a:t> residues.</a:t>
            </a:r>
          </a:p>
          <a:p>
            <a:pPr>
              <a:buNone/>
            </a:pPr>
            <a:r>
              <a:rPr lang="en-IN" sz="3600" dirty="0" smtClean="0"/>
              <a:t>	-  All iron-</a:t>
            </a:r>
            <a:r>
              <a:rPr lang="en-IN" sz="3600" dirty="0" err="1" smtClean="0"/>
              <a:t>sulfur</a:t>
            </a:r>
            <a:r>
              <a:rPr lang="en-IN" sz="3600" dirty="0" smtClean="0"/>
              <a:t> proteins participate in one-electron transfers in which one iron atom of the iron-</a:t>
            </a:r>
            <a:r>
              <a:rPr lang="en-IN" sz="3600" dirty="0" err="1" smtClean="0"/>
              <a:t>sulfur</a:t>
            </a:r>
            <a:r>
              <a:rPr lang="en-IN" sz="3600" dirty="0" smtClean="0"/>
              <a:t> cluster is oxidized or reduced.</a:t>
            </a:r>
          </a:p>
          <a:p>
            <a:pPr>
              <a:buNone/>
            </a:pPr>
            <a:r>
              <a:rPr lang="en-IN" sz="3600" dirty="0" smtClean="0"/>
              <a:t>	- At least eight Fe-S proteins function in mitochondrial electron transfer. </a:t>
            </a:r>
          </a:p>
          <a:p>
            <a:pPr>
              <a:buNone/>
            </a:pPr>
            <a:endParaRPr lang="en-IN" sz="2400" dirty="0" smtClean="0"/>
          </a:p>
          <a:p>
            <a:pPr>
              <a:buNone/>
            </a:pPr>
            <a:r>
              <a:rPr lang="en-IN" sz="2400" dirty="0" smtClean="0"/>
              <a:t>	</a:t>
            </a:r>
            <a:endParaRPr lang="en-IN" sz="28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IN" sz="3600" b="1" dirty="0" smtClean="0"/>
          </a:p>
          <a:p>
            <a:r>
              <a:rPr lang="en-IN" sz="3600" b="1" dirty="0" smtClean="0"/>
              <a:t>The overall reaction catalyzed by the mitochondrial respiratory </a:t>
            </a:r>
            <a:r>
              <a:rPr lang="en-IN" sz="3600" b="1" dirty="0" err="1" smtClean="0"/>
              <a:t>chain,where</a:t>
            </a:r>
            <a:r>
              <a:rPr lang="en-IN" sz="3600" b="1" dirty="0" smtClean="0"/>
              <a:t> electrons move from NADH, </a:t>
            </a:r>
            <a:r>
              <a:rPr lang="en-IN" sz="3600" b="1" dirty="0" err="1" smtClean="0"/>
              <a:t>succinate,or</a:t>
            </a:r>
            <a:r>
              <a:rPr lang="en-IN" sz="3600" b="1" dirty="0" smtClean="0"/>
              <a:t> some other primary electron donor through </a:t>
            </a:r>
            <a:r>
              <a:rPr lang="en-IN" sz="3600" b="1" dirty="0" err="1" smtClean="0"/>
              <a:t>flavoproteins</a:t>
            </a:r>
            <a:r>
              <a:rPr lang="en-IN" sz="3600" b="1" dirty="0" smtClean="0"/>
              <a:t>, </a:t>
            </a:r>
            <a:r>
              <a:rPr lang="en-IN" sz="3600" b="1" dirty="0" err="1" smtClean="0"/>
              <a:t>ubiquinone</a:t>
            </a:r>
            <a:r>
              <a:rPr lang="en-IN" sz="3600" b="1" dirty="0" smtClean="0"/>
              <a:t>, iron-</a:t>
            </a:r>
            <a:r>
              <a:rPr lang="en-IN" sz="3600" b="1" dirty="0" err="1" smtClean="0"/>
              <a:t>sulfur</a:t>
            </a:r>
            <a:r>
              <a:rPr lang="en-IN" sz="3600" b="1" dirty="0" smtClean="0"/>
              <a:t> proteins, and </a:t>
            </a:r>
            <a:r>
              <a:rPr lang="en-IN" sz="3600" b="1" dirty="0" err="1" smtClean="0"/>
              <a:t>cytochromes,and</a:t>
            </a:r>
            <a:r>
              <a:rPr lang="en-IN" sz="3600" b="1" dirty="0" smtClean="0"/>
              <a:t> finally to O2.</a:t>
            </a:r>
            <a:endParaRPr lang="en-IN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3600" b="1" dirty="0" smtClean="0"/>
              <a:t>Electron Carriers  Complexes :</a:t>
            </a:r>
            <a:endParaRPr lang="en-US" sz="3600" dirty="0" smtClean="0"/>
          </a:p>
          <a:p>
            <a:pPr>
              <a:buNone/>
            </a:pPr>
            <a:r>
              <a:rPr lang="en-US" dirty="0" smtClean="0"/>
              <a:t>	-  The electron carriers of the respiratory chain are organized Into </a:t>
            </a:r>
            <a:r>
              <a:rPr lang="en-US" b="1" dirty="0" smtClean="0"/>
              <a:t>four unique complexes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-  </a:t>
            </a:r>
            <a:r>
              <a:rPr lang="en-IN" b="1" dirty="0" smtClean="0"/>
              <a:t>Complexes I and II</a:t>
            </a:r>
            <a:r>
              <a:rPr lang="en-IN" dirty="0" smtClean="0"/>
              <a:t> catalyze electron transfer to </a:t>
            </a:r>
            <a:r>
              <a:rPr lang="en-IN" dirty="0" err="1" smtClean="0"/>
              <a:t>ubiquinone</a:t>
            </a:r>
            <a:r>
              <a:rPr lang="en-IN" dirty="0" smtClean="0"/>
              <a:t> from two different electron donors: NADH (Complex I) and </a:t>
            </a:r>
            <a:r>
              <a:rPr lang="en-IN" dirty="0" err="1" smtClean="0"/>
              <a:t>succinate</a:t>
            </a:r>
            <a:r>
              <a:rPr lang="en-IN" dirty="0" smtClean="0"/>
              <a:t> (Complex II). </a:t>
            </a:r>
          </a:p>
          <a:p>
            <a:pPr>
              <a:buNone/>
            </a:pPr>
            <a:r>
              <a:rPr lang="en-IN" dirty="0" smtClean="0"/>
              <a:t>	-  </a:t>
            </a:r>
            <a:r>
              <a:rPr lang="en-IN" b="1" dirty="0" smtClean="0"/>
              <a:t>Complex III </a:t>
            </a:r>
            <a:r>
              <a:rPr lang="en-IN" dirty="0" smtClean="0"/>
              <a:t>carries electrons from reduced </a:t>
            </a:r>
            <a:r>
              <a:rPr lang="en-IN" dirty="0" err="1" smtClean="0"/>
              <a:t>ubiquinone</a:t>
            </a:r>
            <a:r>
              <a:rPr lang="en-IN" dirty="0" smtClean="0"/>
              <a:t> to </a:t>
            </a:r>
            <a:r>
              <a:rPr lang="en-IN" dirty="0" err="1" smtClean="0"/>
              <a:t>cytochrome</a:t>
            </a:r>
            <a:r>
              <a:rPr lang="en-IN" dirty="0" smtClean="0"/>
              <a:t>- </a:t>
            </a:r>
            <a:r>
              <a:rPr lang="en-IN" i="1" dirty="0" smtClean="0"/>
              <a:t>c.</a:t>
            </a:r>
          </a:p>
          <a:p>
            <a:pPr>
              <a:buNone/>
            </a:pPr>
            <a:r>
              <a:rPr lang="en-IN" i="1" dirty="0" smtClean="0"/>
              <a:t>	-  </a:t>
            </a:r>
            <a:r>
              <a:rPr lang="en-IN" b="1" dirty="0" smtClean="0"/>
              <a:t>Complex IV</a:t>
            </a:r>
            <a:r>
              <a:rPr lang="en-IN" i="1" dirty="0" smtClean="0"/>
              <a:t> </a:t>
            </a:r>
            <a:r>
              <a:rPr lang="en-IN" dirty="0" smtClean="0"/>
              <a:t>completes the sequence by transferring electrons from </a:t>
            </a:r>
            <a:r>
              <a:rPr lang="en-IN" dirty="0" err="1" smtClean="0"/>
              <a:t>cytochrome</a:t>
            </a:r>
            <a:r>
              <a:rPr lang="en-IN" dirty="0" smtClean="0"/>
              <a:t> -</a:t>
            </a:r>
            <a:r>
              <a:rPr lang="en-IN" i="1" dirty="0" smtClean="0"/>
              <a:t>c </a:t>
            </a:r>
            <a:r>
              <a:rPr lang="en-IN" dirty="0" smtClean="0"/>
              <a:t>to</a:t>
            </a:r>
            <a:r>
              <a:rPr lang="en-IN" i="1" dirty="0" smtClean="0"/>
              <a:t> </a:t>
            </a:r>
            <a:r>
              <a:rPr lang="en-IN" dirty="0" smtClean="0"/>
              <a:t>O2</a:t>
            </a:r>
            <a:r>
              <a:rPr lang="en-IN" i="1" dirty="0" smtClean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85800"/>
            <a:ext cx="8610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440363"/>
          </a:xfrm>
        </p:spPr>
        <p:txBody>
          <a:bodyPr/>
          <a:lstStyle/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r>
              <a:rPr lang="en-IN" sz="3700" b="1" i="1" dirty="0" smtClean="0"/>
              <a:t>Complex I: NADH to </a:t>
            </a:r>
            <a:r>
              <a:rPr lang="en-IN" sz="3700" b="1" i="1" dirty="0" err="1" smtClean="0"/>
              <a:t>Ubiquinone</a:t>
            </a:r>
            <a:r>
              <a:rPr lang="en-IN" sz="3700" b="1" i="1" dirty="0" smtClean="0"/>
              <a:t> :</a:t>
            </a:r>
          </a:p>
          <a:p>
            <a:pPr>
              <a:buNone/>
            </a:pPr>
            <a:r>
              <a:rPr lang="en-IN" sz="3700" b="1" dirty="0" smtClean="0"/>
              <a:t>	Complex I, </a:t>
            </a:r>
            <a:r>
              <a:rPr lang="en-IN" sz="3700" dirty="0" smtClean="0"/>
              <a:t>also called </a:t>
            </a:r>
            <a:r>
              <a:rPr lang="en-IN" sz="3700" b="1" dirty="0" err="1" smtClean="0"/>
              <a:t>NADH:ubiquinone</a:t>
            </a:r>
            <a:r>
              <a:rPr lang="en-IN" sz="3700" b="1" dirty="0" smtClean="0"/>
              <a:t> </a:t>
            </a:r>
            <a:r>
              <a:rPr lang="en-IN" sz="3700" b="1" dirty="0" err="1" smtClean="0"/>
              <a:t>oxidoreductase</a:t>
            </a:r>
            <a:r>
              <a:rPr lang="en-IN" sz="3700" b="1" dirty="0" smtClean="0"/>
              <a:t> </a:t>
            </a:r>
            <a:r>
              <a:rPr lang="en-IN" sz="3700" dirty="0" smtClean="0"/>
              <a:t>or </a:t>
            </a:r>
            <a:r>
              <a:rPr lang="en-IN" sz="3700" b="1" dirty="0" smtClean="0"/>
              <a:t>NADH </a:t>
            </a:r>
            <a:r>
              <a:rPr lang="en-IN" sz="3700" b="1" dirty="0" err="1" smtClean="0"/>
              <a:t>dehydrogenase</a:t>
            </a:r>
            <a:r>
              <a:rPr lang="en-IN" sz="3700" dirty="0" smtClean="0"/>
              <a:t>, is a large enzyme composed of 42 different polypeptide chains, including an FMN-containing </a:t>
            </a:r>
            <a:r>
              <a:rPr lang="en-IN" sz="3700" dirty="0" err="1" smtClean="0"/>
              <a:t>flavoprotein</a:t>
            </a:r>
            <a:r>
              <a:rPr lang="en-IN" sz="3700" dirty="0" smtClean="0"/>
              <a:t> and at least six iron </a:t>
            </a:r>
            <a:r>
              <a:rPr lang="en-IN" sz="3700" dirty="0" err="1" smtClean="0"/>
              <a:t>sulfur</a:t>
            </a:r>
            <a:r>
              <a:rPr lang="en-IN" sz="3700" dirty="0" smtClean="0"/>
              <a:t> </a:t>
            </a:r>
            <a:r>
              <a:rPr lang="en-IN" sz="3700" dirty="0" err="1" smtClean="0"/>
              <a:t>centers</a:t>
            </a:r>
            <a:r>
              <a:rPr lang="en-IN" sz="3700" dirty="0" smtClean="0"/>
              <a:t>. </a:t>
            </a:r>
          </a:p>
          <a:p>
            <a:pPr>
              <a:buNone/>
            </a:pPr>
            <a:r>
              <a:rPr lang="en-US" sz="3700" i="1" dirty="0" smtClean="0"/>
              <a:t>	-  </a:t>
            </a:r>
            <a:r>
              <a:rPr lang="en-IN" sz="3700" dirty="0" smtClean="0"/>
              <a:t>Complex I catalyzes two simultaneous and </a:t>
            </a:r>
            <a:r>
              <a:rPr lang="en-IN" sz="3700" dirty="0" err="1" smtClean="0"/>
              <a:t>obligately</a:t>
            </a:r>
            <a:r>
              <a:rPr lang="en-IN" sz="3700" dirty="0" smtClean="0"/>
              <a:t> coupled processes:</a:t>
            </a:r>
          </a:p>
          <a:p>
            <a:pPr>
              <a:buNone/>
            </a:pPr>
            <a:r>
              <a:rPr lang="en-IN" sz="3700" dirty="0" smtClean="0"/>
              <a:t>	(1) the</a:t>
            </a:r>
            <a:r>
              <a:rPr lang="en-US" sz="3700" i="1" dirty="0" smtClean="0"/>
              <a:t> </a:t>
            </a:r>
            <a:r>
              <a:rPr lang="en-IN" sz="3700" dirty="0" err="1" smtClean="0"/>
              <a:t>exergonic</a:t>
            </a:r>
            <a:r>
              <a:rPr lang="en-IN" sz="3700" dirty="0" smtClean="0"/>
              <a:t> transfer to </a:t>
            </a:r>
            <a:r>
              <a:rPr lang="en-IN" sz="3700" dirty="0" err="1" smtClean="0"/>
              <a:t>ubiquinone</a:t>
            </a:r>
            <a:r>
              <a:rPr lang="en-IN" sz="3700" dirty="0" smtClean="0"/>
              <a:t> of a hydride ion from NADH and a proton from the matrix,</a:t>
            </a:r>
            <a:endParaRPr lang="en-IN" sz="3700" i="1" dirty="0" smtClean="0"/>
          </a:p>
          <a:p>
            <a:pPr>
              <a:buNone/>
            </a:pPr>
            <a:r>
              <a:rPr lang="en-US" sz="3700" dirty="0" smtClean="0"/>
              <a:t>			</a:t>
            </a:r>
            <a:r>
              <a:rPr lang="pl-PL" sz="3700" dirty="0" smtClean="0"/>
              <a:t>NADH</a:t>
            </a:r>
            <a:r>
              <a:rPr lang="en-US" sz="3700" dirty="0" smtClean="0"/>
              <a:t> +</a:t>
            </a:r>
            <a:r>
              <a:rPr lang="pl-PL" sz="3700" dirty="0" smtClean="0"/>
              <a:t> H⁺</a:t>
            </a:r>
            <a:r>
              <a:rPr lang="en-US" sz="3700" dirty="0" smtClean="0"/>
              <a:t>  +</a:t>
            </a:r>
            <a:r>
              <a:rPr lang="pl-PL" sz="3700" dirty="0" smtClean="0"/>
              <a:t>  Q </a:t>
            </a:r>
            <a:r>
              <a:rPr lang="en-US" sz="3700" dirty="0" smtClean="0"/>
              <a:t>   →    </a:t>
            </a:r>
            <a:r>
              <a:rPr lang="pl-PL" sz="3700" dirty="0" smtClean="0"/>
              <a:t> NAD⁺ </a:t>
            </a:r>
            <a:r>
              <a:rPr lang="en-US" sz="3700" dirty="0" smtClean="0"/>
              <a:t>+</a:t>
            </a:r>
            <a:r>
              <a:rPr lang="pl-PL" sz="3700" dirty="0" smtClean="0"/>
              <a:t> QH2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				</a:t>
            </a:r>
            <a:r>
              <a:rPr lang="en-US" sz="2800" b="1" dirty="0" smtClean="0"/>
              <a:t>            Donor       	      Acceptor	        Donor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b="1" dirty="0" smtClean="0"/>
              <a:t>   Aerobic Respiration       Organic     →         O2         →      								   Inorganic</a:t>
            </a:r>
          </a:p>
          <a:p>
            <a:pPr>
              <a:buNone/>
            </a:pPr>
            <a:r>
              <a:rPr lang="en-US" sz="2800" b="1" dirty="0" smtClean="0"/>
              <a:t>Anaerobic Respiration     Organic     →     Inorganic   →     								  Inorganic</a:t>
            </a:r>
          </a:p>
          <a:p>
            <a:pPr>
              <a:buNone/>
            </a:pPr>
            <a:r>
              <a:rPr lang="en-US" sz="2800" b="1" dirty="0" smtClean="0"/>
              <a:t>   Fermentation                  Organic     →     organic</a:t>
            </a:r>
          </a:p>
          <a:p>
            <a:pPr>
              <a:buNone/>
            </a:pPr>
            <a:r>
              <a:rPr lang="en-US" dirty="0" smtClean="0"/>
              <a:t> 	</a:t>
            </a:r>
            <a:r>
              <a:rPr lang="en-US" sz="3600" dirty="0" smtClean="0"/>
              <a:t>-  In Respiration primary ē donor is </a:t>
            </a:r>
            <a:r>
              <a:rPr lang="en-US" sz="3600" dirty="0" err="1" smtClean="0"/>
              <a:t>oxidizable</a:t>
            </a:r>
            <a:r>
              <a:rPr lang="en-US" sz="3600" dirty="0" smtClean="0"/>
              <a:t> substrate and  terminal ē acceptor is an inorganic compound either O2  (aerobic) or </a:t>
            </a:r>
          </a:p>
          <a:p>
            <a:pPr>
              <a:buNone/>
            </a:pPr>
            <a:r>
              <a:rPr lang="en-US" sz="3600" dirty="0" smtClean="0"/>
              <a:t>	No3, SO4 or CO3  (anaerobic</a:t>
            </a:r>
            <a:r>
              <a:rPr lang="en-US" dirty="0" smtClean="0"/>
              <a:t>).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r>
              <a:rPr lang="en-IN" sz="3400" dirty="0" smtClean="0"/>
              <a:t>(2) the </a:t>
            </a:r>
            <a:r>
              <a:rPr lang="en-IN" sz="3400" dirty="0" err="1" smtClean="0"/>
              <a:t>endergonic</a:t>
            </a:r>
            <a:r>
              <a:rPr lang="en-IN" sz="3400" dirty="0" smtClean="0"/>
              <a:t> transfer of four protons from the matrix to the </a:t>
            </a:r>
            <a:r>
              <a:rPr lang="en-IN" sz="3400" dirty="0" err="1" smtClean="0"/>
              <a:t>intermembrane</a:t>
            </a:r>
            <a:r>
              <a:rPr lang="en-IN" sz="3400" dirty="0" smtClean="0"/>
              <a:t> space.</a:t>
            </a:r>
          </a:p>
          <a:p>
            <a:pPr>
              <a:buNone/>
            </a:pPr>
            <a:r>
              <a:rPr lang="en-IN" sz="3400" dirty="0" smtClean="0"/>
              <a:t>	- </a:t>
            </a:r>
            <a:r>
              <a:rPr lang="en-IN" sz="3400" b="1" dirty="0" smtClean="0"/>
              <a:t>Complex I</a:t>
            </a:r>
            <a:r>
              <a:rPr lang="en-IN" sz="3400" dirty="0" smtClean="0"/>
              <a:t> is therefore a proton pump driven by the energy of electron transfer, and the reaction it catalyzes is </a:t>
            </a:r>
            <a:r>
              <a:rPr lang="en-IN" sz="3400" b="1" dirty="0" err="1" smtClean="0"/>
              <a:t>vectorial</a:t>
            </a:r>
            <a:r>
              <a:rPr lang="en-IN" sz="3400" b="1" dirty="0" smtClean="0"/>
              <a:t>.</a:t>
            </a:r>
          </a:p>
          <a:p>
            <a:pPr>
              <a:buNone/>
            </a:pPr>
            <a:r>
              <a:rPr lang="en-US" sz="3400" b="1" dirty="0" smtClean="0"/>
              <a:t>-  </a:t>
            </a:r>
            <a:r>
              <a:rPr lang="en-IN" sz="3400" b="1" dirty="0" err="1" smtClean="0"/>
              <a:t>Amytal</a:t>
            </a:r>
            <a:r>
              <a:rPr lang="en-IN" sz="3400" b="1" dirty="0" smtClean="0"/>
              <a:t> </a:t>
            </a:r>
            <a:r>
              <a:rPr lang="en-IN" sz="3400" dirty="0" smtClean="0"/>
              <a:t>(a barbiturate drug), </a:t>
            </a:r>
            <a:r>
              <a:rPr lang="en-IN" sz="3400" b="1" dirty="0" smtClean="0"/>
              <a:t>Rotenone </a:t>
            </a:r>
            <a:r>
              <a:rPr lang="en-IN" sz="3400" dirty="0" smtClean="0"/>
              <a:t>(a plant product commonly used as an insecticide), and </a:t>
            </a:r>
            <a:r>
              <a:rPr lang="en-IN" sz="3400" b="1" dirty="0" err="1" smtClean="0"/>
              <a:t>Piericidin</a:t>
            </a:r>
            <a:r>
              <a:rPr lang="en-IN" sz="3400" b="1" dirty="0" smtClean="0"/>
              <a:t> A</a:t>
            </a:r>
            <a:r>
              <a:rPr lang="en-IN" sz="3400" dirty="0" smtClean="0"/>
              <a:t> (an antibiotic) inhibit electron flow from the Fe-S </a:t>
            </a:r>
            <a:r>
              <a:rPr lang="en-IN" sz="3400" dirty="0" err="1" smtClean="0"/>
              <a:t>centers</a:t>
            </a:r>
            <a:r>
              <a:rPr lang="en-IN" sz="3400" dirty="0" smtClean="0"/>
              <a:t> of Complex I to </a:t>
            </a:r>
            <a:r>
              <a:rPr lang="en-IN" sz="3400" dirty="0" err="1" smtClean="0"/>
              <a:t>ubiquinone</a:t>
            </a:r>
            <a:r>
              <a:rPr lang="en-IN" sz="3400" dirty="0" smtClean="0"/>
              <a:t> and therefore block the overall process of oxidative </a:t>
            </a:r>
            <a:r>
              <a:rPr lang="en-IN" sz="3400" dirty="0" err="1" smtClean="0"/>
              <a:t>phosphorylation</a:t>
            </a:r>
            <a:r>
              <a:rPr lang="en-IN" sz="3400" dirty="0" smtClean="0"/>
              <a:t>.</a:t>
            </a:r>
            <a:endParaRPr lang="en-IN" sz="3400" b="1" dirty="0" smtClean="0"/>
          </a:p>
          <a:p>
            <a:endParaRPr lang="en-IN" sz="3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en-IN" sz="2400" dirty="0" smtClean="0"/>
              <a:t>	</a:t>
            </a:r>
            <a:r>
              <a:rPr lang="en-IN" sz="2400" b="1" dirty="0" smtClean="0"/>
              <a:t>	</a:t>
            </a:r>
            <a:endParaRPr lang="en-IN" sz="2400" dirty="0" smtClean="0"/>
          </a:p>
          <a:p>
            <a:pPr>
              <a:buNone/>
            </a:pPr>
            <a:r>
              <a:rPr lang="en-IN" sz="2400" dirty="0" smtClean="0"/>
              <a:t>	</a:t>
            </a:r>
            <a:r>
              <a:rPr lang="en-IN" sz="3600" dirty="0" smtClean="0"/>
              <a:t>-  </a:t>
            </a:r>
            <a:r>
              <a:rPr lang="en-IN" sz="3600" dirty="0" err="1" smtClean="0"/>
              <a:t>Ubiquinol</a:t>
            </a:r>
            <a:r>
              <a:rPr lang="en-IN" sz="3600" dirty="0" smtClean="0"/>
              <a:t> (QH2, the fully reduced form) diffuses in the inner mitochondrial membrane from Complex I to Complex III, where it is oxidized to Q in a process that also involves the outward movement of H⁺.</a:t>
            </a:r>
            <a:endParaRPr lang="en-US"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9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3247" y="457200"/>
            <a:ext cx="7627753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en-IN" b="1" dirty="0" smtClean="0"/>
              <a:t>Complex - II:</a:t>
            </a:r>
            <a:r>
              <a:rPr lang="en-IN" b="1" i="1" dirty="0" smtClean="0"/>
              <a:t> </a:t>
            </a:r>
            <a:r>
              <a:rPr lang="en-IN" b="1" i="1" dirty="0" err="1" smtClean="0"/>
              <a:t>Succinate</a:t>
            </a:r>
            <a:r>
              <a:rPr lang="en-IN" b="1" i="1" dirty="0" smtClean="0"/>
              <a:t> to </a:t>
            </a:r>
            <a:r>
              <a:rPr lang="en-IN" b="1" i="1" dirty="0" err="1" smtClean="0"/>
              <a:t>Ubiquinone</a:t>
            </a:r>
            <a:r>
              <a:rPr lang="en-IN" b="1" i="1" dirty="0" smtClean="0"/>
              <a:t> :</a:t>
            </a:r>
          </a:p>
          <a:p>
            <a:pPr>
              <a:buNone/>
            </a:pPr>
            <a:r>
              <a:rPr lang="en-IN" b="1" i="1" dirty="0" smtClean="0"/>
              <a:t>	</a:t>
            </a:r>
            <a:r>
              <a:rPr lang="en-IN" b="1" dirty="0" smtClean="0"/>
              <a:t>Complex - II  </a:t>
            </a:r>
            <a:r>
              <a:rPr lang="en-IN" dirty="0" smtClean="0"/>
              <a:t>is smaller and simpler </a:t>
            </a:r>
            <a:r>
              <a:rPr lang="en-IN" b="1" dirty="0" smtClean="0"/>
              <a:t>than Complex I</a:t>
            </a:r>
            <a:r>
              <a:rPr lang="en-IN" dirty="0" smtClean="0"/>
              <a:t>, it contains five prosthetic groups of two types and four different protein subunits. </a:t>
            </a:r>
          </a:p>
          <a:p>
            <a:pPr>
              <a:buNone/>
            </a:pPr>
            <a:r>
              <a:rPr lang="en-IN" dirty="0" smtClean="0"/>
              <a:t>	-  Subunits C and D are integral membrane proteins. They contain a </a:t>
            </a:r>
            <a:r>
              <a:rPr lang="en-IN" dirty="0" err="1" smtClean="0"/>
              <a:t>heme</a:t>
            </a:r>
            <a:r>
              <a:rPr lang="en-IN" dirty="0" smtClean="0"/>
              <a:t> group, </a:t>
            </a:r>
            <a:r>
              <a:rPr lang="en-IN" dirty="0" err="1" smtClean="0"/>
              <a:t>heme</a:t>
            </a:r>
            <a:r>
              <a:rPr lang="en-IN" dirty="0" smtClean="0"/>
              <a:t> </a:t>
            </a:r>
            <a:r>
              <a:rPr lang="en-IN" i="1" dirty="0" smtClean="0"/>
              <a:t>b, </a:t>
            </a:r>
            <a:r>
              <a:rPr lang="en-IN" dirty="0" smtClean="0"/>
              <a:t>and a binding site for </a:t>
            </a:r>
            <a:r>
              <a:rPr lang="en-IN" dirty="0" err="1" smtClean="0"/>
              <a:t>ubiquinone</a:t>
            </a:r>
            <a:r>
              <a:rPr lang="en-IN" dirty="0" smtClean="0"/>
              <a:t>.</a:t>
            </a:r>
            <a:r>
              <a:rPr lang="en-IN" i="1" dirty="0" smtClean="0"/>
              <a:t> </a:t>
            </a:r>
          </a:p>
          <a:p>
            <a:pPr>
              <a:buNone/>
            </a:pPr>
            <a:r>
              <a:rPr lang="en-IN" i="1" dirty="0" smtClean="0"/>
              <a:t>	-  </a:t>
            </a:r>
            <a:r>
              <a:rPr lang="en-IN" dirty="0" smtClean="0"/>
              <a:t>Subunits A and B extend into the matrix . They contain three 2Fe-2S </a:t>
            </a:r>
            <a:r>
              <a:rPr lang="en-IN" dirty="0" err="1" smtClean="0"/>
              <a:t>centers</a:t>
            </a:r>
            <a:r>
              <a:rPr lang="en-IN" dirty="0" smtClean="0"/>
              <a:t>, bound FAD, and a binding site for the substrate </a:t>
            </a:r>
            <a:r>
              <a:rPr lang="en-IN" dirty="0" err="1" smtClean="0"/>
              <a:t>succinate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en-IN" dirty="0" smtClean="0"/>
              <a:t>	-  The path of electron transfer from </a:t>
            </a:r>
            <a:r>
              <a:rPr lang="en-IN" dirty="0" err="1" smtClean="0"/>
              <a:t>thesuccinate</a:t>
            </a:r>
            <a:r>
              <a:rPr lang="en-IN" dirty="0" smtClean="0"/>
              <a:t>-binding site to FAD, then through the Fe-S </a:t>
            </a:r>
            <a:r>
              <a:rPr lang="en-IN" dirty="0" err="1" smtClean="0"/>
              <a:t>centers</a:t>
            </a:r>
            <a:r>
              <a:rPr lang="en-IN" dirty="0" smtClean="0"/>
              <a:t> to the Q-binding site.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IN" sz="3600" b="1" dirty="0" smtClean="0"/>
              <a:t>Complex – III </a:t>
            </a:r>
            <a:r>
              <a:rPr lang="en-IN" sz="3600" b="1" i="1" dirty="0" smtClean="0"/>
              <a:t>: </a:t>
            </a:r>
            <a:r>
              <a:rPr lang="en-IN" sz="3600" b="1" i="1" dirty="0" err="1" smtClean="0"/>
              <a:t>Ubiquinone</a:t>
            </a:r>
            <a:r>
              <a:rPr lang="en-IN" sz="3600" b="1" i="1" dirty="0" smtClean="0"/>
              <a:t> to </a:t>
            </a:r>
            <a:r>
              <a:rPr lang="en-IN" sz="3600" b="1" i="1" dirty="0" err="1" smtClean="0"/>
              <a:t>Cytochrome</a:t>
            </a:r>
            <a:r>
              <a:rPr lang="en-IN" sz="3600" b="1" i="1" dirty="0" smtClean="0"/>
              <a:t> – c </a:t>
            </a:r>
          </a:p>
          <a:p>
            <a:pPr>
              <a:buNone/>
            </a:pPr>
            <a:r>
              <a:rPr lang="en-IN" sz="3600" b="1" dirty="0" smtClean="0"/>
              <a:t>	Complex - III, </a:t>
            </a:r>
            <a:r>
              <a:rPr lang="en-IN" sz="3600" dirty="0" smtClean="0"/>
              <a:t>also called </a:t>
            </a:r>
            <a:r>
              <a:rPr lang="en-IN" sz="3600" b="1" dirty="0" err="1" smtClean="0"/>
              <a:t>cytochrome</a:t>
            </a:r>
            <a:r>
              <a:rPr lang="en-IN" sz="3600" b="1" dirty="0" smtClean="0"/>
              <a:t> </a:t>
            </a:r>
            <a:r>
              <a:rPr lang="en-IN" sz="3600" b="1" i="1" dirty="0" smtClean="0"/>
              <a:t>bc1 complex or </a:t>
            </a:r>
            <a:r>
              <a:rPr lang="en-IN" sz="3600" b="1" i="1" dirty="0" err="1" smtClean="0"/>
              <a:t>ubiquinone:cytochrome</a:t>
            </a:r>
            <a:r>
              <a:rPr lang="en-IN" sz="3600" b="1" i="1" dirty="0" smtClean="0"/>
              <a:t> c </a:t>
            </a:r>
            <a:r>
              <a:rPr lang="en-IN" sz="3600" b="1" i="1" dirty="0" err="1" smtClean="0"/>
              <a:t>oxidoreductase</a:t>
            </a:r>
            <a:r>
              <a:rPr lang="en-IN" sz="3600" b="1" i="1" dirty="0" smtClean="0"/>
              <a:t>, </a:t>
            </a:r>
            <a:r>
              <a:rPr lang="en-IN" sz="3600" dirty="0" smtClean="0"/>
              <a:t>couples the transfer of electrons from </a:t>
            </a:r>
            <a:r>
              <a:rPr lang="en-IN" sz="3600" dirty="0" err="1" smtClean="0"/>
              <a:t>ubiquinol</a:t>
            </a:r>
            <a:r>
              <a:rPr lang="en-IN" sz="3600" dirty="0" smtClean="0"/>
              <a:t> (QH2) to </a:t>
            </a:r>
            <a:r>
              <a:rPr lang="en-IN" sz="3600" dirty="0" err="1" smtClean="0"/>
              <a:t>cytochrome</a:t>
            </a:r>
            <a:r>
              <a:rPr lang="en-IN" sz="3600" dirty="0" smtClean="0"/>
              <a:t>- </a:t>
            </a:r>
            <a:r>
              <a:rPr lang="en-IN" sz="3600" i="1" dirty="0" smtClean="0"/>
              <a:t>c with the </a:t>
            </a:r>
            <a:r>
              <a:rPr lang="en-IN" sz="3600" i="1" dirty="0" err="1" smtClean="0"/>
              <a:t>vectorial</a:t>
            </a:r>
            <a:r>
              <a:rPr lang="en-IN" sz="3600" i="1" dirty="0" smtClean="0"/>
              <a:t> </a:t>
            </a:r>
            <a:r>
              <a:rPr lang="en-IN" sz="3600" dirty="0" smtClean="0"/>
              <a:t>transport of protons from the matrix to the </a:t>
            </a:r>
            <a:r>
              <a:rPr lang="en-IN" sz="3600" dirty="0" err="1" smtClean="0"/>
              <a:t>intermembrane</a:t>
            </a:r>
            <a:r>
              <a:rPr lang="en-IN" sz="3600" dirty="0" smtClean="0"/>
              <a:t> space.</a:t>
            </a:r>
          </a:p>
          <a:p>
            <a:pPr>
              <a:buNone/>
            </a:pPr>
            <a:r>
              <a:rPr lang="en-IN" sz="3600" dirty="0" smtClean="0"/>
              <a:t>	The net equation of </a:t>
            </a:r>
            <a:r>
              <a:rPr lang="en-IN" sz="3600" b="1" dirty="0" smtClean="0"/>
              <a:t>Q cycle is :</a:t>
            </a:r>
          </a:p>
          <a:p>
            <a:pPr>
              <a:buNone/>
            </a:pPr>
            <a:r>
              <a:rPr lang="pt-BR" sz="3600" dirty="0" smtClean="0"/>
              <a:t>	QH2 + 2 cyt c1 (oxidized) + 2H⁺</a:t>
            </a:r>
            <a:r>
              <a:rPr lang="en-IN" sz="3600" dirty="0" smtClean="0"/>
              <a:t>N  →  Q  +  </a:t>
            </a:r>
          </a:p>
          <a:p>
            <a:pPr>
              <a:buNone/>
            </a:pPr>
            <a:r>
              <a:rPr lang="en-IN" sz="3600" dirty="0" smtClean="0"/>
              <a:t>	2 </a:t>
            </a:r>
            <a:r>
              <a:rPr lang="en-IN" sz="3600" dirty="0" err="1" smtClean="0"/>
              <a:t>cyt</a:t>
            </a:r>
            <a:r>
              <a:rPr lang="en-IN" sz="3600" dirty="0" smtClean="0"/>
              <a:t> </a:t>
            </a:r>
            <a:r>
              <a:rPr lang="en-IN" sz="3600" i="1" dirty="0" smtClean="0"/>
              <a:t>c1</a:t>
            </a:r>
            <a:r>
              <a:rPr lang="en-IN" sz="3600" dirty="0" smtClean="0"/>
              <a:t>(reduced)+ 4H⁺P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en-IN" sz="3600" b="1" i="1" dirty="0" smtClean="0"/>
              <a:t>Complex – IV : </a:t>
            </a:r>
            <a:r>
              <a:rPr lang="en-IN" sz="3600" b="1" i="1" dirty="0" err="1" smtClean="0"/>
              <a:t>Cytochrome</a:t>
            </a:r>
            <a:r>
              <a:rPr lang="en-IN" sz="3600" b="1" i="1" dirty="0" smtClean="0"/>
              <a:t> - C </a:t>
            </a:r>
            <a:r>
              <a:rPr lang="en-IN" sz="3600" b="1" dirty="0" smtClean="0"/>
              <a:t>to O2</a:t>
            </a:r>
          </a:p>
          <a:p>
            <a:pPr>
              <a:buNone/>
            </a:pPr>
            <a:r>
              <a:rPr lang="en-IN" sz="3600" dirty="0" smtClean="0"/>
              <a:t>	 </a:t>
            </a:r>
            <a:r>
              <a:rPr lang="en-IN" sz="3600" b="1" dirty="0" smtClean="0"/>
              <a:t>Complex - IV, also called </a:t>
            </a:r>
            <a:r>
              <a:rPr lang="en-IN" sz="3600" b="1" dirty="0" err="1" smtClean="0"/>
              <a:t>cytochrome</a:t>
            </a:r>
            <a:r>
              <a:rPr lang="en-IN" sz="3600" b="1" dirty="0" smtClean="0"/>
              <a:t> </a:t>
            </a:r>
            <a:r>
              <a:rPr lang="en-IN" sz="3600" b="1" dirty="0" err="1" smtClean="0"/>
              <a:t>oxidase</a:t>
            </a:r>
            <a:r>
              <a:rPr lang="en-IN" sz="3600" b="1" dirty="0" smtClean="0"/>
              <a:t>, </a:t>
            </a:r>
            <a:r>
              <a:rPr lang="en-IN" sz="3600" dirty="0" smtClean="0"/>
              <a:t>carries electrons from </a:t>
            </a:r>
            <a:r>
              <a:rPr lang="en-IN" sz="3600" dirty="0" err="1" smtClean="0"/>
              <a:t>cytochrome</a:t>
            </a:r>
            <a:r>
              <a:rPr lang="en-IN" sz="3600" dirty="0" smtClean="0"/>
              <a:t> - </a:t>
            </a:r>
            <a:r>
              <a:rPr lang="en-IN" sz="3600" i="1" dirty="0" smtClean="0"/>
              <a:t>c </a:t>
            </a:r>
            <a:r>
              <a:rPr lang="en-IN" sz="3600" dirty="0" smtClean="0"/>
              <a:t>to molecular oxygen, reducing it to H2O. </a:t>
            </a:r>
          </a:p>
          <a:p>
            <a:pPr>
              <a:buNone/>
            </a:pPr>
            <a:r>
              <a:rPr lang="en-IN" sz="3600" dirty="0" smtClean="0"/>
              <a:t>	- Complex - IV is a large enzyme (13 subunits; Mr 204,000) of the inner mitochondrial membrane. </a:t>
            </a:r>
          </a:p>
          <a:p>
            <a:pPr>
              <a:buNone/>
            </a:pPr>
            <a:r>
              <a:rPr lang="en-IN" sz="3600" dirty="0" smtClean="0"/>
              <a:t>	- Bacteria contain a form that is much simpler, with only three or four subunits, but still capable of catalyzing both electron transfer and proton pumping.</a:t>
            </a:r>
          </a:p>
          <a:p>
            <a:pPr>
              <a:buNone/>
            </a:pPr>
            <a:r>
              <a:rPr lang="en-IN" sz="3600" dirty="0" smtClean="0"/>
              <a:t>	</a:t>
            </a:r>
            <a:endParaRPr lang="en-IN" sz="36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-  Mitochondrial subunit II contains two Cu ions </a:t>
            </a:r>
            <a:r>
              <a:rPr lang="en-IN" dirty="0" err="1" smtClean="0"/>
              <a:t>complexed</a:t>
            </a:r>
            <a:r>
              <a:rPr lang="en-IN" dirty="0" smtClean="0"/>
              <a:t> with - SH groups of two </a:t>
            </a:r>
            <a:r>
              <a:rPr lang="en-IN" dirty="0" err="1" smtClean="0"/>
              <a:t>Cys</a:t>
            </a:r>
            <a:r>
              <a:rPr lang="en-IN" dirty="0" smtClean="0"/>
              <a:t> residues in a binuclear </a:t>
            </a:r>
            <a:r>
              <a:rPr lang="en-IN" dirty="0" err="1" smtClean="0"/>
              <a:t>center</a:t>
            </a:r>
            <a:r>
              <a:rPr lang="en-IN" dirty="0" smtClean="0"/>
              <a:t> that resembles the 2Fe-2S </a:t>
            </a:r>
            <a:r>
              <a:rPr lang="en-IN" dirty="0" err="1" smtClean="0"/>
              <a:t>centers</a:t>
            </a:r>
            <a:r>
              <a:rPr lang="en-IN" dirty="0" smtClean="0"/>
              <a:t> of iron-</a:t>
            </a:r>
            <a:r>
              <a:rPr lang="en-IN" dirty="0" err="1" smtClean="0"/>
              <a:t>sulfur</a:t>
            </a:r>
            <a:r>
              <a:rPr lang="en-IN" dirty="0" smtClean="0"/>
              <a:t> proteins.</a:t>
            </a:r>
          </a:p>
          <a:p>
            <a:pPr>
              <a:buNone/>
            </a:pPr>
            <a:r>
              <a:rPr lang="en-IN" dirty="0" smtClean="0"/>
              <a:t>	-  Subunit -I contains two </a:t>
            </a:r>
            <a:r>
              <a:rPr lang="en-IN" dirty="0" err="1" smtClean="0"/>
              <a:t>heme</a:t>
            </a:r>
            <a:r>
              <a:rPr lang="en-IN" dirty="0" smtClean="0"/>
              <a:t> groups, designated </a:t>
            </a:r>
            <a:r>
              <a:rPr lang="en-IN" i="1" dirty="0" smtClean="0"/>
              <a:t>a and a</a:t>
            </a:r>
            <a:r>
              <a:rPr lang="en-IN" sz="2800" i="1" dirty="0" smtClean="0"/>
              <a:t>3</a:t>
            </a:r>
            <a:r>
              <a:rPr lang="en-IN" i="1" dirty="0" smtClean="0"/>
              <a:t>, </a:t>
            </a:r>
            <a:r>
              <a:rPr lang="en-IN" dirty="0" smtClean="0"/>
              <a:t>and another copper ion (</a:t>
            </a:r>
            <a:r>
              <a:rPr lang="en-IN" dirty="0" err="1" smtClean="0"/>
              <a:t>CuB</a:t>
            </a:r>
            <a:r>
              <a:rPr lang="en-IN" dirty="0" smtClean="0"/>
              <a:t>). </a:t>
            </a:r>
            <a:r>
              <a:rPr lang="en-IN" dirty="0" err="1" smtClean="0"/>
              <a:t>Heme</a:t>
            </a:r>
            <a:r>
              <a:rPr lang="en-IN" dirty="0" smtClean="0"/>
              <a:t> a</a:t>
            </a:r>
            <a:r>
              <a:rPr lang="en-IN" sz="2800" dirty="0" smtClean="0"/>
              <a:t>3</a:t>
            </a:r>
            <a:r>
              <a:rPr lang="en-IN" dirty="0" smtClean="0"/>
              <a:t> and </a:t>
            </a:r>
            <a:r>
              <a:rPr lang="en-IN" dirty="0" err="1" smtClean="0"/>
              <a:t>CuB</a:t>
            </a:r>
            <a:r>
              <a:rPr lang="en-IN" dirty="0" smtClean="0"/>
              <a:t> form a second binuclear </a:t>
            </a:r>
            <a:r>
              <a:rPr lang="en-IN" dirty="0" err="1" smtClean="0"/>
              <a:t>center</a:t>
            </a:r>
            <a:r>
              <a:rPr lang="en-IN" dirty="0" smtClean="0"/>
              <a:t> that accepts electrons from </a:t>
            </a:r>
            <a:r>
              <a:rPr lang="en-IN" dirty="0" err="1" smtClean="0"/>
              <a:t>heme</a:t>
            </a:r>
            <a:r>
              <a:rPr lang="en-IN" dirty="0" smtClean="0"/>
              <a:t> a and transfers them to O2 bound to </a:t>
            </a:r>
            <a:r>
              <a:rPr lang="en-IN" dirty="0" err="1" smtClean="0"/>
              <a:t>heme</a:t>
            </a:r>
            <a:r>
              <a:rPr lang="en-IN" dirty="0" smtClean="0"/>
              <a:t> a</a:t>
            </a:r>
            <a:r>
              <a:rPr lang="en-IN" sz="2800" dirty="0" smtClean="0"/>
              <a:t>3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en-US" dirty="0" smtClean="0"/>
              <a:t>	-  </a:t>
            </a:r>
            <a:r>
              <a:rPr lang="en-IN" dirty="0" smtClean="0"/>
              <a:t>Electron transfer through Complex IV is  :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b="1" dirty="0" err="1" smtClean="0"/>
              <a:t>Cytochrome</a:t>
            </a:r>
            <a:r>
              <a:rPr lang="en-IN" b="1" dirty="0" smtClean="0"/>
              <a:t> –c →  </a:t>
            </a:r>
            <a:r>
              <a:rPr lang="en-IN" b="1" dirty="0" err="1" smtClean="0"/>
              <a:t>CuA</a:t>
            </a:r>
            <a:r>
              <a:rPr lang="en-IN" b="1" dirty="0" smtClean="0"/>
              <a:t> </a:t>
            </a:r>
            <a:r>
              <a:rPr lang="en-IN" b="1" dirty="0" err="1" smtClean="0"/>
              <a:t>center</a:t>
            </a:r>
            <a:r>
              <a:rPr lang="en-IN" b="1" dirty="0" smtClean="0"/>
              <a:t> → </a:t>
            </a:r>
            <a:r>
              <a:rPr lang="en-IN" b="1" dirty="0" err="1" smtClean="0"/>
              <a:t>heme</a:t>
            </a:r>
            <a:r>
              <a:rPr lang="en-IN" b="1" dirty="0" smtClean="0"/>
              <a:t> - a → </a:t>
            </a:r>
            <a:r>
              <a:rPr lang="en-IN" b="1" dirty="0" err="1" smtClean="0"/>
              <a:t>heme</a:t>
            </a:r>
            <a:r>
              <a:rPr lang="en-IN" b="1" dirty="0" smtClean="0"/>
              <a:t> a</a:t>
            </a:r>
            <a:r>
              <a:rPr lang="en-IN" sz="2800" b="1" dirty="0" smtClean="0"/>
              <a:t>3</a:t>
            </a:r>
            <a:r>
              <a:rPr lang="en-IN" b="1" dirty="0" smtClean="0"/>
              <a:t>–CuB </a:t>
            </a:r>
            <a:r>
              <a:rPr lang="en-IN" b="1" dirty="0" err="1" smtClean="0"/>
              <a:t>center</a:t>
            </a:r>
            <a:r>
              <a:rPr lang="en-IN" b="1" dirty="0" smtClean="0"/>
              <a:t> → O</a:t>
            </a:r>
            <a:r>
              <a:rPr lang="en-IN" sz="2800" b="1" dirty="0" smtClean="0"/>
              <a:t>2 </a:t>
            </a:r>
            <a:r>
              <a:rPr lang="en-IN" b="1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/>
              <a:t>	</a:t>
            </a:r>
            <a:r>
              <a:rPr lang="en-IN" sz="3600" dirty="0" smtClean="0"/>
              <a:t>-  For every four electrons passing through this complex, the enzyme consumes four “substrate” H from the matrix (N side) in converting O2 to 2H2O. It also pump one proton outward into the </a:t>
            </a:r>
            <a:r>
              <a:rPr lang="en-IN" sz="3600" dirty="0" err="1" smtClean="0"/>
              <a:t>intermembrane</a:t>
            </a:r>
            <a:r>
              <a:rPr lang="en-IN" sz="3600" dirty="0" smtClean="0"/>
              <a:t> space (P side) for each electron that passes through. </a:t>
            </a:r>
          </a:p>
          <a:p>
            <a:pPr>
              <a:buNone/>
            </a:pPr>
            <a:r>
              <a:rPr lang="en-IN" sz="3600" dirty="0" smtClean="0"/>
              <a:t>		The overall reaction catalyzed by Complex IV is</a:t>
            </a:r>
          </a:p>
          <a:p>
            <a:pPr>
              <a:buNone/>
            </a:pPr>
            <a:r>
              <a:rPr lang="en-IN" sz="3600" dirty="0" smtClean="0"/>
              <a:t>	</a:t>
            </a:r>
            <a:r>
              <a:rPr lang="en-IN" sz="3600" b="1" dirty="0" smtClean="0"/>
              <a:t>4 </a:t>
            </a:r>
            <a:r>
              <a:rPr lang="en-IN" sz="3600" b="1" dirty="0" err="1" smtClean="0"/>
              <a:t>Cyt</a:t>
            </a:r>
            <a:r>
              <a:rPr lang="en-IN" sz="3600" b="1" dirty="0" smtClean="0"/>
              <a:t> </a:t>
            </a:r>
            <a:r>
              <a:rPr lang="en-IN" sz="3600" b="1" i="1" dirty="0" smtClean="0"/>
              <a:t>c (reduced) + 8H⁺</a:t>
            </a:r>
            <a:r>
              <a:rPr lang="en-IN" sz="3600" b="1" dirty="0" smtClean="0"/>
              <a:t>N + O2 → </a:t>
            </a:r>
            <a:r>
              <a:rPr lang="pt-BR" sz="3600" b="1" dirty="0" smtClean="0"/>
              <a:t>4 cyt </a:t>
            </a:r>
            <a:r>
              <a:rPr lang="pt-BR" sz="3600" b="1" i="1" dirty="0" smtClean="0"/>
              <a:t>c (oxidized) + 4H⁺</a:t>
            </a:r>
            <a:r>
              <a:rPr lang="en-IN" sz="3600" b="1" dirty="0" smtClean="0"/>
              <a:t>P + 2H2O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IN" dirty="0" smtClean="0"/>
              <a:t>Much of this energy is used to pump protons out of the matrix. </a:t>
            </a:r>
          </a:p>
          <a:p>
            <a:pPr>
              <a:buNone/>
            </a:pPr>
            <a:r>
              <a:rPr lang="en-IN" dirty="0" smtClean="0"/>
              <a:t>	-  For each pair of electrons transferred to O2  -  </a:t>
            </a:r>
            <a:r>
              <a:rPr lang="en-IN" b="1" dirty="0" smtClean="0"/>
              <a:t>4</a:t>
            </a:r>
            <a:r>
              <a:rPr lang="en-IN" dirty="0" smtClean="0"/>
              <a:t>  protons are pumped out by Complex-I, </a:t>
            </a:r>
            <a:r>
              <a:rPr lang="en-IN" b="1" dirty="0" smtClean="0"/>
              <a:t>4 </a:t>
            </a:r>
            <a:r>
              <a:rPr lang="en-IN" dirty="0" smtClean="0"/>
              <a:t> by Complex-III and </a:t>
            </a:r>
            <a:r>
              <a:rPr lang="en-IN" b="1" dirty="0" smtClean="0"/>
              <a:t>2</a:t>
            </a:r>
            <a:r>
              <a:rPr lang="en-IN" dirty="0" smtClean="0"/>
              <a:t> by Complex IV.</a:t>
            </a:r>
          </a:p>
          <a:p>
            <a:pPr>
              <a:buNone/>
            </a:pPr>
            <a:r>
              <a:rPr lang="en-IN" dirty="0" smtClean="0"/>
              <a:t>	 The</a:t>
            </a:r>
            <a:r>
              <a:rPr lang="en-IN" i="1" dirty="0" smtClean="0"/>
              <a:t> </a:t>
            </a:r>
            <a:r>
              <a:rPr lang="en-IN" dirty="0" smtClean="0"/>
              <a:t>equation for the process is :</a:t>
            </a:r>
          </a:p>
          <a:p>
            <a:pPr>
              <a:buNone/>
            </a:pPr>
            <a:r>
              <a:rPr lang="en-IN" dirty="0" smtClean="0"/>
              <a:t>	      </a:t>
            </a:r>
            <a:r>
              <a:rPr lang="en-IN" b="1" dirty="0" smtClean="0"/>
              <a:t>NADH  +  11H⁺</a:t>
            </a:r>
            <a:r>
              <a:rPr lang="en-IN" sz="2800" b="1" dirty="0" smtClean="0"/>
              <a:t>N   +  ⅟₂ </a:t>
            </a:r>
            <a:r>
              <a:rPr lang="en-IN" b="1" dirty="0" smtClean="0"/>
              <a:t>O2   →  NAD⁻  +  10H⁺</a:t>
            </a:r>
            <a:r>
              <a:rPr lang="en-IN" sz="2800" b="1" dirty="0" smtClean="0"/>
              <a:t>P   +</a:t>
            </a:r>
            <a:r>
              <a:rPr lang="en-IN" b="1" dirty="0" smtClean="0"/>
              <a:t>  H</a:t>
            </a:r>
            <a:r>
              <a:rPr lang="en-IN" sz="2800" b="1" dirty="0" smtClean="0"/>
              <a:t>2</a:t>
            </a:r>
            <a:r>
              <a:rPr lang="en-IN" b="1" dirty="0" smtClean="0"/>
              <a:t>O 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IN" dirty="0" smtClean="0"/>
              <a:t>The electrochemical energy due to the difference in proton concentration and separation of charge conserved much of the energy of electron transfer. The energy stored in such a gradient, termed the </a:t>
            </a:r>
            <a:r>
              <a:rPr lang="en-IN" b="1" dirty="0" smtClean="0"/>
              <a:t>proton-motive force.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endParaRPr lang="en-US" sz="2400" dirty="0" smtClean="0"/>
          </a:p>
          <a:p>
            <a:r>
              <a:rPr lang="en-US" dirty="0" smtClean="0"/>
              <a:t>In eukaryotic cells Electron Transport Chain (ETC) &amp; Oxidative </a:t>
            </a:r>
            <a:r>
              <a:rPr lang="en-US" dirty="0" err="1" smtClean="0"/>
              <a:t>Phosphorylation</a:t>
            </a:r>
            <a:r>
              <a:rPr lang="en-US" dirty="0" smtClean="0"/>
              <a:t> occurs in Mitochondria.</a:t>
            </a:r>
          </a:p>
          <a:p>
            <a:pPr>
              <a:buNone/>
            </a:pPr>
            <a:r>
              <a:rPr lang="en-US" dirty="0" smtClean="0"/>
              <a:t>	-  The role of mitochondria in O2 uptake or respiration was demonstrated by </a:t>
            </a:r>
            <a:r>
              <a:rPr lang="en-US" b="1" dirty="0" smtClean="0"/>
              <a:t>Otto Warburg in 1913.</a:t>
            </a:r>
          </a:p>
          <a:p>
            <a:pPr>
              <a:buNone/>
            </a:pPr>
            <a:r>
              <a:rPr lang="en-US" dirty="0" smtClean="0"/>
              <a:t>	-  </a:t>
            </a:r>
            <a:r>
              <a:rPr lang="en-US" b="1" dirty="0" smtClean="0"/>
              <a:t>In </a:t>
            </a:r>
            <a:r>
              <a:rPr lang="en-IN" b="1" dirty="0" smtClean="0"/>
              <a:t>1948 by E. Kennedy and Albert </a:t>
            </a:r>
            <a:r>
              <a:rPr lang="en-IN" b="1" dirty="0" err="1" smtClean="0"/>
              <a:t>Lehninger</a:t>
            </a:r>
            <a:r>
              <a:rPr lang="en-IN" b="1" dirty="0" smtClean="0"/>
              <a:t> </a:t>
            </a:r>
            <a:r>
              <a:rPr lang="en-IN" dirty="0" smtClean="0"/>
              <a:t>showed that mitochondria are the site of oxidative </a:t>
            </a:r>
            <a:r>
              <a:rPr lang="en-IN" dirty="0" err="1" smtClean="0"/>
              <a:t>phosphorylation</a:t>
            </a:r>
            <a:r>
              <a:rPr lang="en-IN" dirty="0" smtClean="0"/>
              <a:t> in eukaryotes.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IN" dirty="0" smtClean="0"/>
              <a:t>The inner membrane bears the components of the respiratory chain and the ATP </a:t>
            </a:r>
            <a:r>
              <a:rPr lang="en-IN" dirty="0" err="1" smtClean="0"/>
              <a:t>synthase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en-US" dirty="0" smtClean="0"/>
              <a:t>	- In Bacteria, the plasma membrane plays  the same role as inner membrane of mitochondria.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IN" sz="3600" b="1" dirty="0" smtClean="0"/>
              <a:t>proton-motive force, has two components:</a:t>
            </a:r>
          </a:p>
          <a:p>
            <a:pPr>
              <a:buNone/>
            </a:pPr>
            <a:r>
              <a:rPr lang="en-IN" sz="3600" dirty="0" smtClean="0"/>
              <a:t>	(1) the </a:t>
            </a:r>
            <a:r>
              <a:rPr lang="en-IN" sz="3600" i="1" dirty="0" smtClean="0"/>
              <a:t>chemical potential energy </a:t>
            </a:r>
            <a:r>
              <a:rPr lang="en-IN" sz="3600" dirty="0" smtClean="0"/>
              <a:t>due to the difference in concentration of a chemical species (H⁺) in the two regions separated by the membrane.</a:t>
            </a:r>
          </a:p>
          <a:p>
            <a:pPr>
              <a:buNone/>
            </a:pPr>
            <a:r>
              <a:rPr lang="en-IN" sz="3600" dirty="0" smtClean="0"/>
              <a:t>	 (2) The </a:t>
            </a:r>
            <a:r>
              <a:rPr lang="en-IN" sz="3600" i="1" dirty="0" smtClean="0"/>
              <a:t>electrical potential energy </a:t>
            </a:r>
            <a:r>
              <a:rPr lang="en-IN" sz="3600" dirty="0" smtClean="0"/>
              <a:t>that results from the separation of charge when a proton moves across the membrane.</a:t>
            </a:r>
          </a:p>
          <a:p>
            <a:pPr>
              <a:buNone/>
            </a:pPr>
            <a:r>
              <a:rPr lang="en-US" sz="3600" dirty="0" smtClean="0"/>
              <a:t>	-  T</a:t>
            </a:r>
            <a:r>
              <a:rPr lang="en-IN" sz="3600" dirty="0" smtClean="0"/>
              <a:t>he electrochemical energy in the proton gradient drives the synthesis  of ATP from ADP and Pi.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85800"/>
            <a:ext cx="8610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440363"/>
          </a:xfrm>
        </p:spPr>
        <p:txBody>
          <a:bodyPr/>
          <a:lstStyle/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IN" b="1" dirty="0" smtClean="0"/>
              <a:t>	</a:t>
            </a:r>
            <a:r>
              <a:rPr lang="en-IN" sz="3900" b="1" u="sng" dirty="0" smtClean="0"/>
              <a:t>Oxidative </a:t>
            </a:r>
            <a:r>
              <a:rPr lang="en-IN" sz="3900" b="1" u="sng" dirty="0" err="1" smtClean="0"/>
              <a:t>phosphorylation</a:t>
            </a:r>
            <a:r>
              <a:rPr lang="en-IN" sz="3900" b="1" u="sng" dirty="0" smtClean="0"/>
              <a:t> </a:t>
            </a:r>
            <a:r>
              <a:rPr lang="en-IN" sz="3900" b="1" dirty="0" smtClean="0"/>
              <a:t>:</a:t>
            </a:r>
            <a:r>
              <a:rPr lang="en-US" sz="3900" b="1" dirty="0" smtClean="0"/>
              <a:t>	</a:t>
            </a:r>
          </a:p>
          <a:p>
            <a:r>
              <a:rPr lang="en-IN" sz="3900" dirty="0" smtClean="0"/>
              <a:t>The </a:t>
            </a:r>
            <a:r>
              <a:rPr lang="en-IN" sz="3900" b="1" dirty="0" err="1" smtClean="0"/>
              <a:t>chemiosmotic</a:t>
            </a:r>
            <a:r>
              <a:rPr lang="en-IN" sz="3900" b="1" dirty="0" smtClean="0"/>
              <a:t> model </a:t>
            </a:r>
            <a:r>
              <a:rPr lang="en-IN" sz="3900" dirty="0" smtClean="0"/>
              <a:t>proposed by </a:t>
            </a:r>
            <a:r>
              <a:rPr lang="en-IN" sz="3900" b="1" dirty="0" smtClean="0"/>
              <a:t>Peter Mitchell</a:t>
            </a:r>
            <a:r>
              <a:rPr lang="en-IN" sz="3900" dirty="0" smtClean="0"/>
              <a:t>. </a:t>
            </a:r>
          </a:p>
          <a:p>
            <a:pPr>
              <a:buNone/>
            </a:pPr>
            <a:r>
              <a:rPr lang="en-IN" sz="3900" dirty="0" smtClean="0"/>
              <a:t>	 -  According to the model the electrochemical energy inherent in the difference in proton concentration and separation of charge across the inner mitochondrial membrane</a:t>
            </a:r>
            <a:r>
              <a:rPr lang="en-IN" sz="3900" b="1" dirty="0" smtClean="0"/>
              <a:t>—the proton-motive force—</a:t>
            </a:r>
            <a:r>
              <a:rPr lang="en-IN" sz="3900" dirty="0" smtClean="0"/>
              <a:t>drives the synthesis of ATP as protons flow passively back into the matrix through a proton pore associated with </a:t>
            </a:r>
            <a:r>
              <a:rPr lang="en-IN" sz="3900" b="1" dirty="0" smtClean="0"/>
              <a:t>ATP </a:t>
            </a:r>
            <a:r>
              <a:rPr lang="en-IN" sz="3900" b="1" dirty="0" err="1" smtClean="0"/>
              <a:t>synthase</a:t>
            </a:r>
            <a:r>
              <a:rPr lang="en-IN" sz="3900" b="1" dirty="0" smtClean="0"/>
              <a:t>. </a:t>
            </a:r>
          </a:p>
          <a:p>
            <a:pPr>
              <a:buNone/>
            </a:pPr>
            <a:r>
              <a:rPr lang="en-US" sz="3900" b="1" dirty="0" smtClean="0"/>
              <a:t>	</a:t>
            </a:r>
            <a:endParaRPr lang="en-IN" sz="3900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dirty="0" smtClean="0"/>
              <a:t>-  </a:t>
            </a:r>
            <a:r>
              <a:rPr lang="en-IN" sz="3600" dirty="0" smtClean="0"/>
              <a:t>Mitchell used “</a:t>
            </a:r>
            <a:r>
              <a:rPr lang="en-IN" sz="3600" dirty="0" err="1" smtClean="0"/>
              <a:t>chemiosmotic</a:t>
            </a:r>
            <a:r>
              <a:rPr lang="en-IN" sz="3600" dirty="0" smtClean="0"/>
              <a:t>” to describe enzymatic reactions that involve, simultaneously, a </a:t>
            </a:r>
            <a:r>
              <a:rPr lang="en-IN" sz="3600" b="1" dirty="0" smtClean="0"/>
              <a:t>chemical reaction and a transport process.</a:t>
            </a:r>
          </a:p>
          <a:p>
            <a:r>
              <a:rPr lang="en-US" sz="3600" dirty="0" smtClean="0"/>
              <a:t>electrons from NADH and other </a:t>
            </a:r>
            <a:r>
              <a:rPr lang="en-US" sz="3600" dirty="0" err="1" smtClean="0"/>
              <a:t>oxidizable</a:t>
            </a:r>
            <a:r>
              <a:rPr lang="en-US" sz="3600" dirty="0" smtClean="0"/>
              <a:t> substrates pass through a chain of carriers arranged asymmetrically in the inner membrane. </a:t>
            </a:r>
          </a:p>
          <a:p>
            <a:pPr>
              <a:buNone/>
            </a:pPr>
            <a:r>
              <a:rPr lang="en-US" sz="3600" dirty="0" smtClean="0"/>
              <a:t>	- Electron flow is accompanied by proton transfer across the membrane, producing both a </a:t>
            </a:r>
            <a:r>
              <a:rPr lang="en-US" sz="3600" b="1" dirty="0" smtClean="0"/>
              <a:t>chemical gradient (pH) and an electrical gradient</a:t>
            </a:r>
            <a:r>
              <a:rPr lang="en-US" sz="3600" dirty="0" smtClean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9143999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	</a:t>
            </a:r>
            <a:r>
              <a:rPr lang="en-US" sz="3600" dirty="0" smtClean="0"/>
              <a:t>-  The inner mitochondrial membrane is impermeable to protons;</a:t>
            </a:r>
          </a:p>
          <a:p>
            <a:pPr>
              <a:buNone/>
            </a:pPr>
            <a:r>
              <a:rPr lang="en-US" sz="3600" dirty="0" smtClean="0"/>
              <a:t> 	-  protons can reenter the matrix only through proton-specific channels (</a:t>
            </a:r>
            <a:r>
              <a:rPr lang="en-US" sz="3600" dirty="0" err="1" smtClean="0"/>
              <a:t>Fo</a:t>
            </a:r>
            <a:r>
              <a:rPr lang="en-US" sz="3600" dirty="0" smtClean="0"/>
              <a:t>). </a:t>
            </a:r>
          </a:p>
          <a:p>
            <a:pPr>
              <a:buNone/>
            </a:pPr>
            <a:r>
              <a:rPr lang="en-US" sz="3600" dirty="0" smtClean="0"/>
              <a:t>	-  The proton-motive force that drives protons back into the matrix provides the energy for ATP synthesis, catalyzed by the F1 complex associated with </a:t>
            </a:r>
            <a:r>
              <a:rPr lang="en-US" sz="3600" dirty="0" err="1" smtClean="0"/>
              <a:t>Fo</a:t>
            </a:r>
            <a:r>
              <a:rPr lang="en-US" sz="3600" dirty="0" smtClean="0"/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</a:t>
            </a:r>
            <a:r>
              <a:rPr lang="en-US" sz="3600" b="1" u="sng" dirty="0" smtClean="0"/>
              <a:t>ATP </a:t>
            </a:r>
            <a:r>
              <a:rPr lang="en-US" sz="3600" b="1" u="sng" dirty="0" err="1" smtClean="0"/>
              <a:t>Synthase</a:t>
            </a:r>
            <a:r>
              <a:rPr lang="en-US" sz="3600" b="1" u="sng" dirty="0" smtClean="0"/>
              <a:t> :</a:t>
            </a:r>
          </a:p>
          <a:p>
            <a:pPr>
              <a:buNone/>
            </a:pPr>
            <a:r>
              <a:rPr lang="en-US" sz="3600" dirty="0" smtClean="0"/>
              <a:t>	- This large enzyme complex of the inner mitochondrial membrane catalyzes the formation of ATP from ADP and Pi.</a:t>
            </a:r>
          </a:p>
          <a:p>
            <a:pPr>
              <a:buNone/>
            </a:pPr>
            <a:r>
              <a:rPr lang="en-US" sz="3600" dirty="0" smtClean="0"/>
              <a:t>	-  Also called Complex V, has two distinct components: </a:t>
            </a:r>
            <a:r>
              <a:rPr lang="en-US" sz="3600" b="1" dirty="0" smtClean="0"/>
              <a:t>F1</a:t>
            </a:r>
            <a:r>
              <a:rPr lang="en-US" sz="3600" dirty="0" smtClean="0"/>
              <a:t>, a peripheral membrane protein, and </a:t>
            </a:r>
            <a:r>
              <a:rPr lang="en-US" sz="3600" b="1" dirty="0" err="1" smtClean="0"/>
              <a:t>Fo</a:t>
            </a:r>
            <a:r>
              <a:rPr lang="en-US" sz="3600" dirty="0" smtClean="0"/>
              <a:t> (</a:t>
            </a:r>
            <a:r>
              <a:rPr lang="en-US" sz="3600" i="1" dirty="0" smtClean="0"/>
              <a:t>o denoting </a:t>
            </a:r>
            <a:r>
              <a:rPr lang="en-US" sz="3600" dirty="0" err="1" smtClean="0"/>
              <a:t>oligomycin</a:t>
            </a:r>
            <a:r>
              <a:rPr lang="en-US" sz="3600" dirty="0" smtClean="0"/>
              <a:t>-sensitive), which is integral to the membrane.</a:t>
            </a:r>
          </a:p>
          <a:p>
            <a:pPr>
              <a:buNone/>
            </a:pPr>
            <a:r>
              <a:rPr lang="en-US" sz="3600" dirty="0" smtClean="0"/>
              <a:t>	-  F1, was identified and purified by </a:t>
            </a:r>
            <a:r>
              <a:rPr lang="en-US" sz="3600" dirty="0" err="1" smtClean="0"/>
              <a:t>Efraim</a:t>
            </a:r>
            <a:r>
              <a:rPr lang="en-US" sz="3600" dirty="0" smtClean="0"/>
              <a:t> </a:t>
            </a:r>
            <a:r>
              <a:rPr lang="en-US" sz="3600" dirty="0" err="1" smtClean="0"/>
              <a:t>Racker</a:t>
            </a:r>
            <a:r>
              <a:rPr lang="en-US" sz="3600" dirty="0" smtClean="0"/>
              <a:t> and his colleagues in the early 1960s.</a:t>
            </a:r>
          </a:p>
          <a:p>
            <a:pPr>
              <a:buNone/>
            </a:pPr>
            <a:r>
              <a:rPr lang="en-US" sz="3600" dirty="0" smtClean="0"/>
              <a:t>	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 smtClean="0"/>
              <a:t>-</a:t>
            </a:r>
            <a:r>
              <a:rPr lang="en-US" sz="3600" dirty="0" smtClean="0"/>
              <a:t>  Isolated F1 catalyzes ATP hydrolysis (the reversal of synthesis) and was therefore originally called </a:t>
            </a:r>
            <a:r>
              <a:rPr lang="en-US" sz="3600" b="1" dirty="0" smtClean="0"/>
              <a:t>F1ATPase.</a:t>
            </a:r>
          </a:p>
          <a:p>
            <a:pPr>
              <a:buNone/>
            </a:pPr>
            <a:r>
              <a:rPr lang="en-US" sz="3600" b="1" dirty="0" smtClean="0"/>
              <a:t>	- </a:t>
            </a:r>
            <a:r>
              <a:rPr lang="en-US" sz="3600" dirty="0" smtClean="0"/>
              <a:t>F1  is unstable at 0°c, relatively stable at R.T.</a:t>
            </a:r>
          </a:p>
          <a:p>
            <a:pPr>
              <a:buNone/>
            </a:pPr>
            <a:r>
              <a:rPr lang="en-US" sz="3600" dirty="0" smtClean="0"/>
              <a:t>	- F1 is a knob like portion, flattened sphere, 8 nm high and 10 nm across, consisting of alternating </a:t>
            </a:r>
            <a:r>
              <a:rPr lang="el-GR" sz="3600" dirty="0" smtClean="0"/>
              <a:t>α</a:t>
            </a:r>
            <a:r>
              <a:rPr lang="en-US" sz="3600" dirty="0" smtClean="0"/>
              <a:t> and </a:t>
            </a:r>
            <a:r>
              <a:rPr lang="el-GR" sz="3600" dirty="0" smtClean="0"/>
              <a:t>β</a:t>
            </a:r>
            <a:r>
              <a:rPr lang="en-US" sz="3600" dirty="0" smtClean="0"/>
              <a:t> subunits arranged like the sections of an orange. (Fig.)</a:t>
            </a:r>
          </a:p>
          <a:p>
            <a:pPr>
              <a:buNone/>
            </a:pPr>
            <a:r>
              <a:rPr lang="en-US" sz="3600" dirty="0" smtClean="0"/>
              <a:t>	- F1 has </a:t>
            </a:r>
            <a:r>
              <a:rPr lang="en-US" sz="3600" b="1" dirty="0" smtClean="0"/>
              <a:t>nine</a:t>
            </a:r>
            <a:r>
              <a:rPr lang="en-US" sz="3600" dirty="0" smtClean="0"/>
              <a:t> subunits of five different types, with the composition  </a:t>
            </a:r>
            <a:r>
              <a:rPr lang="el-GR" sz="3600" b="1" dirty="0" smtClean="0"/>
              <a:t>α</a:t>
            </a:r>
            <a:r>
              <a:rPr lang="en-US" sz="3600" b="1" dirty="0" smtClean="0"/>
              <a:t>3</a:t>
            </a:r>
            <a:r>
              <a:rPr lang="el-GR" sz="3600" b="1" dirty="0" smtClean="0"/>
              <a:t>β</a:t>
            </a:r>
            <a:r>
              <a:rPr lang="en-US" sz="3600" b="1" dirty="0" smtClean="0"/>
              <a:t>3</a:t>
            </a:r>
            <a:r>
              <a:rPr lang="el-GR" sz="3600" b="1" dirty="0" smtClean="0"/>
              <a:t>γδε</a:t>
            </a:r>
            <a:r>
              <a:rPr lang="en-US" sz="3600" b="1" dirty="0" smtClean="0"/>
              <a:t>. </a:t>
            </a:r>
            <a:r>
              <a:rPr lang="en-US" sz="3600" dirty="0" smtClean="0"/>
              <a:t>Mol. Wt. – 3,80,000 </a:t>
            </a:r>
          </a:p>
          <a:p>
            <a:pPr>
              <a:buNone/>
            </a:pPr>
            <a:r>
              <a:rPr lang="en-US" sz="3600" dirty="0" smtClean="0"/>
              <a:t>	</a:t>
            </a:r>
          </a:p>
          <a:p>
            <a:pPr>
              <a:buNone/>
            </a:pPr>
            <a:r>
              <a:rPr lang="en-US" sz="3600" dirty="0" smtClean="0"/>
              <a:t>	</a:t>
            </a:r>
            <a:endParaRPr lang="en-IN" sz="36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1" y="838200"/>
            <a:ext cx="6096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en-US" sz="3700" dirty="0" smtClean="0"/>
              <a:t>-  Each of the three </a:t>
            </a:r>
            <a:r>
              <a:rPr lang="el-GR" sz="3700" dirty="0" smtClean="0"/>
              <a:t>β</a:t>
            </a:r>
            <a:r>
              <a:rPr lang="en-US" sz="3700" dirty="0" smtClean="0"/>
              <a:t> subunits has one catalytic site for ATP synthesis</a:t>
            </a:r>
            <a:r>
              <a:rPr lang="en-US" sz="3700" i="1" dirty="0" smtClean="0"/>
              <a:t>.</a:t>
            </a:r>
            <a:endParaRPr lang="en-US" sz="3700" dirty="0" smtClean="0"/>
          </a:p>
          <a:p>
            <a:pPr>
              <a:buNone/>
            </a:pPr>
            <a:r>
              <a:rPr lang="en-US" sz="3700" dirty="0" smtClean="0"/>
              <a:t>	- the amino acid sequences of the three  subunits are identical, their conformations differ.</a:t>
            </a:r>
          </a:p>
          <a:p>
            <a:pPr>
              <a:buNone/>
            </a:pPr>
            <a:r>
              <a:rPr lang="en-US" sz="3700" dirty="0" smtClean="0"/>
              <a:t>	-  </a:t>
            </a:r>
            <a:r>
              <a:rPr lang="el-GR" sz="3700" dirty="0" smtClean="0"/>
              <a:t>β</a:t>
            </a:r>
            <a:r>
              <a:rPr lang="en-US" sz="3700" dirty="0" smtClean="0"/>
              <a:t> subunit conformations are designated </a:t>
            </a:r>
            <a:r>
              <a:rPr lang="el-GR" sz="3700" dirty="0" smtClean="0"/>
              <a:t>β</a:t>
            </a:r>
            <a:r>
              <a:rPr lang="en-US" sz="3700" dirty="0" smtClean="0"/>
              <a:t>-ATP, </a:t>
            </a:r>
            <a:r>
              <a:rPr lang="el-GR" sz="3700" dirty="0" smtClean="0"/>
              <a:t>β</a:t>
            </a:r>
            <a:r>
              <a:rPr lang="en-US" sz="3700" dirty="0" smtClean="0"/>
              <a:t>-ADP, and </a:t>
            </a:r>
            <a:r>
              <a:rPr lang="el-GR" sz="3700" dirty="0" smtClean="0"/>
              <a:t>β</a:t>
            </a:r>
            <a:r>
              <a:rPr lang="en-US" sz="3700" dirty="0" smtClean="0"/>
              <a:t>-empty.</a:t>
            </a:r>
          </a:p>
          <a:p>
            <a:pPr>
              <a:buNone/>
            </a:pPr>
            <a:r>
              <a:rPr lang="en-US" sz="3700" dirty="0" smtClean="0"/>
              <a:t>	-  </a:t>
            </a:r>
            <a:r>
              <a:rPr lang="el-GR" sz="3700" dirty="0" smtClean="0"/>
              <a:t>γ</a:t>
            </a:r>
            <a:r>
              <a:rPr lang="en-US" sz="3700" dirty="0" smtClean="0"/>
              <a:t> subunit</a:t>
            </a:r>
            <a:r>
              <a:rPr lang="en-US" sz="3700" i="1" dirty="0" smtClean="0"/>
              <a:t> </a:t>
            </a:r>
            <a:r>
              <a:rPr lang="en-US" sz="3700" dirty="0" smtClean="0"/>
              <a:t>making up a central shaft that passes through F1.</a:t>
            </a:r>
          </a:p>
          <a:p>
            <a:pPr>
              <a:buNone/>
            </a:pPr>
            <a:r>
              <a:rPr lang="en-US" sz="3700" dirty="0" smtClean="0"/>
              <a:t>		</a:t>
            </a:r>
            <a:endParaRPr lang="en-US" sz="3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3600" b="1" u="sng" dirty="0" smtClean="0"/>
              <a:t>Electron Transport Chain (ETC)  </a:t>
            </a:r>
            <a:endParaRPr lang="en-US" sz="3600" dirty="0" smtClean="0"/>
          </a:p>
          <a:p>
            <a:r>
              <a:rPr lang="en-US" sz="3700" dirty="0" smtClean="0"/>
              <a:t>ETC of Mitochondria contains large number of electron carrying proteins that acts in sequence to transfer the electrons from reduced substrates to O2.</a:t>
            </a:r>
          </a:p>
          <a:p>
            <a:r>
              <a:rPr lang="en-US" sz="3700" dirty="0" smtClean="0"/>
              <a:t> Electron carrying proteins includes :</a:t>
            </a:r>
          </a:p>
          <a:p>
            <a:pPr>
              <a:buNone/>
            </a:pPr>
            <a:r>
              <a:rPr lang="en-US" sz="3700" dirty="0" smtClean="0"/>
              <a:t>		1.  </a:t>
            </a:r>
            <a:r>
              <a:rPr lang="en-US" sz="3700" dirty="0" err="1" smtClean="0"/>
              <a:t>Nicotinamide</a:t>
            </a:r>
            <a:r>
              <a:rPr lang="en-US" sz="3700" dirty="0" smtClean="0"/>
              <a:t> nucleotides(NAD⁺ or NADP⁺)</a:t>
            </a:r>
          </a:p>
          <a:p>
            <a:pPr>
              <a:buNone/>
            </a:pPr>
            <a:r>
              <a:rPr lang="en-US" sz="3700" dirty="0" smtClean="0"/>
              <a:t>		2.  </a:t>
            </a:r>
            <a:r>
              <a:rPr lang="en-US" sz="3700" dirty="0" err="1" smtClean="0"/>
              <a:t>Flavin</a:t>
            </a:r>
            <a:r>
              <a:rPr lang="en-US" sz="3700" dirty="0" smtClean="0"/>
              <a:t> nucleotides (FMN or FAD)</a:t>
            </a:r>
          </a:p>
          <a:p>
            <a:pPr>
              <a:buNone/>
            </a:pPr>
            <a:r>
              <a:rPr lang="en-US" sz="3700" dirty="0" smtClean="0"/>
              <a:t>		3.  </a:t>
            </a:r>
            <a:r>
              <a:rPr lang="en-US" sz="3700" dirty="0" err="1" smtClean="0"/>
              <a:t>Ubiquinone</a:t>
            </a:r>
            <a:r>
              <a:rPr lang="en-US" sz="3700" dirty="0" smtClean="0"/>
              <a:t>  or Coenzyme-Q</a:t>
            </a:r>
          </a:p>
          <a:p>
            <a:pPr>
              <a:buNone/>
            </a:pPr>
            <a:r>
              <a:rPr lang="en-US" sz="3700" dirty="0" smtClean="0"/>
              <a:t>		4.  </a:t>
            </a:r>
            <a:r>
              <a:rPr lang="en-US" sz="3700" dirty="0" err="1" smtClean="0"/>
              <a:t>Cytochromes</a:t>
            </a:r>
            <a:endParaRPr lang="en-US" sz="3700" dirty="0" smtClean="0"/>
          </a:p>
          <a:p>
            <a:pPr>
              <a:buNone/>
            </a:pPr>
            <a:r>
              <a:rPr lang="en-US" sz="3700" dirty="0" smtClean="0"/>
              <a:t>		5. Iron-sulfur proteins</a:t>
            </a:r>
          </a:p>
          <a:p>
            <a:pPr>
              <a:buNone/>
            </a:pPr>
            <a:r>
              <a:rPr lang="en-US" sz="3600" dirty="0" smtClean="0"/>
              <a:t>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- </a:t>
            </a:r>
            <a:r>
              <a:rPr lang="en-US" sz="3600" dirty="0" smtClean="0"/>
              <a:t>The </a:t>
            </a:r>
            <a:r>
              <a:rPr lang="en-US" sz="3600" b="1" dirty="0" err="1" smtClean="0"/>
              <a:t>Fo</a:t>
            </a:r>
            <a:r>
              <a:rPr lang="en-US" sz="3600" b="1" dirty="0" smtClean="0"/>
              <a:t> </a:t>
            </a:r>
            <a:r>
              <a:rPr lang="en-US" sz="3600" dirty="0" smtClean="0"/>
              <a:t>complex - a proton pore is composed of three subunits, a, b, and c, in the proportion </a:t>
            </a:r>
            <a:r>
              <a:rPr lang="en-US" sz="3600" b="1" dirty="0" smtClean="0"/>
              <a:t>ab2c10–12</a:t>
            </a:r>
            <a:r>
              <a:rPr lang="en-US" sz="3600" dirty="0" smtClean="0"/>
              <a:t>. Subunit c is a small (</a:t>
            </a:r>
            <a:r>
              <a:rPr lang="en-US" sz="3600" i="1" dirty="0" err="1" smtClean="0"/>
              <a:t>Mr</a:t>
            </a:r>
            <a:r>
              <a:rPr lang="en-US" sz="3600" i="1" dirty="0" smtClean="0"/>
              <a:t> 8,000), </a:t>
            </a:r>
          </a:p>
          <a:p>
            <a:pPr>
              <a:buNone/>
            </a:pPr>
            <a:r>
              <a:rPr lang="en-US" sz="3600" dirty="0" smtClean="0"/>
              <a:t>	hydrophobic polypeptide, consisting almost entirely of two </a:t>
            </a:r>
            <a:r>
              <a:rPr lang="en-US" sz="3600" dirty="0" err="1" smtClean="0"/>
              <a:t>transmembrane</a:t>
            </a:r>
            <a:r>
              <a:rPr lang="en-US" sz="3600" dirty="0" smtClean="0"/>
              <a:t> helices, with a small loop extending from the matrix of the membrane.</a:t>
            </a:r>
          </a:p>
          <a:p>
            <a:endParaRPr lang="en-IN" sz="36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en-US" sz="3400" b="1" dirty="0" smtClean="0"/>
              <a:t>Rotational Catalysis :</a:t>
            </a:r>
          </a:p>
          <a:p>
            <a:pPr>
              <a:buNone/>
            </a:pPr>
            <a:r>
              <a:rPr lang="en-US" sz="3400" dirty="0" smtClean="0"/>
              <a:t>	-  </a:t>
            </a:r>
            <a:r>
              <a:rPr lang="en-US" sz="3400" b="1" dirty="0" smtClean="0"/>
              <a:t>Paul Boyer </a:t>
            </a:r>
            <a:r>
              <a:rPr lang="en-US" sz="3400" dirty="0" smtClean="0"/>
              <a:t>proposed </a:t>
            </a:r>
            <a:r>
              <a:rPr lang="en-IN" sz="3400" dirty="0" smtClean="0"/>
              <a:t>a </a:t>
            </a:r>
            <a:r>
              <a:rPr lang="en-IN" sz="3400" b="1" dirty="0" smtClean="0"/>
              <a:t>Rotational catalysis </a:t>
            </a:r>
            <a:r>
              <a:rPr lang="en-IN" sz="3400" dirty="0" smtClean="0"/>
              <a:t>mechanism in which the three active sites of F1 take turns catalyzing ATP synthesis.</a:t>
            </a:r>
          </a:p>
          <a:p>
            <a:pPr>
              <a:buNone/>
            </a:pPr>
            <a:r>
              <a:rPr lang="en-US" sz="3400" dirty="0" smtClean="0"/>
              <a:t>	- </a:t>
            </a:r>
            <a:r>
              <a:rPr lang="en-IN" sz="3400" dirty="0" smtClean="0"/>
              <a:t>A given </a:t>
            </a:r>
            <a:r>
              <a:rPr lang="en-IN" sz="3400" i="1" dirty="0" smtClean="0"/>
              <a:t> </a:t>
            </a:r>
            <a:r>
              <a:rPr lang="en-IN" sz="3400" dirty="0" smtClean="0"/>
              <a:t>subunit starts in the </a:t>
            </a:r>
            <a:r>
              <a:rPr lang="el-GR" sz="3400" dirty="0" smtClean="0"/>
              <a:t>β</a:t>
            </a:r>
            <a:r>
              <a:rPr lang="en-IN" sz="3400" dirty="0" smtClean="0"/>
              <a:t>-ADP conformation, which binds ADP and Pi. </a:t>
            </a:r>
          </a:p>
          <a:p>
            <a:pPr>
              <a:buNone/>
            </a:pPr>
            <a:r>
              <a:rPr lang="en-IN" sz="3400" dirty="0" smtClean="0"/>
              <a:t>	- The subunit now changes conformation, assuming the -</a:t>
            </a:r>
            <a:r>
              <a:rPr lang="el-GR" sz="3400" dirty="0" smtClean="0"/>
              <a:t> β </a:t>
            </a:r>
            <a:r>
              <a:rPr lang="en-IN" sz="3400" dirty="0" smtClean="0"/>
              <a:t>ATP form.</a:t>
            </a:r>
          </a:p>
          <a:p>
            <a:pPr>
              <a:buNone/>
            </a:pPr>
            <a:r>
              <a:rPr lang="en-IN" sz="3400" dirty="0" smtClean="0"/>
              <a:t>	-  Finally, the subunit changes to the </a:t>
            </a:r>
            <a:r>
              <a:rPr lang="el-GR" sz="3400" dirty="0" smtClean="0"/>
              <a:t>β </a:t>
            </a:r>
            <a:r>
              <a:rPr lang="en-IN" sz="3400" dirty="0" smtClean="0"/>
              <a:t>-empty conformation, which has very low affinity for ATP, and the newly synthesized ATP leaves the enzyme surface. </a:t>
            </a:r>
          </a:p>
          <a:p>
            <a:pPr>
              <a:buNone/>
            </a:pPr>
            <a:r>
              <a:rPr lang="en-IN" sz="3400" dirty="0" smtClean="0"/>
              <a:t>	</a:t>
            </a:r>
            <a:endParaRPr lang="en-IN" sz="34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0"/>
            <a:ext cx="6629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IN" sz="3600" dirty="0" smtClean="0"/>
              <a:t>Another round of catalysis begins when this subunit again assumes the </a:t>
            </a:r>
            <a:r>
              <a:rPr lang="el-GR" sz="3600" dirty="0" smtClean="0"/>
              <a:t>β </a:t>
            </a:r>
            <a:r>
              <a:rPr lang="en-IN" sz="3600" dirty="0" smtClean="0"/>
              <a:t>-ADP form and binds ADP and Pi.</a:t>
            </a:r>
          </a:p>
          <a:p>
            <a:r>
              <a:rPr lang="en-IN" sz="3600" dirty="0" smtClean="0"/>
              <a:t>The conformational changes central to this mechanism are driven by the passage of protons through the </a:t>
            </a:r>
            <a:r>
              <a:rPr lang="en-IN" sz="3600" dirty="0" err="1" smtClean="0"/>
              <a:t>Fo</a:t>
            </a:r>
            <a:r>
              <a:rPr lang="en-IN" sz="3600" dirty="0" smtClean="0"/>
              <a:t> portion of ATP </a:t>
            </a:r>
            <a:r>
              <a:rPr lang="en-IN" sz="3600" dirty="0" err="1" smtClean="0"/>
              <a:t>synthase</a:t>
            </a:r>
            <a:r>
              <a:rPr lang="en-IN" sz="3600" dirty="0" smtClean="0"/>
              <a:t>. </a:t>
            </a:r>
          </a:p>
          <a:p>
            <a:r>
              <a:rPr lang="en-IN" sz="3600" dirty="0" smtClean="0"/>
              <a:t>With each rotation of 120, </a:t>
            </a:r>
            <a:r>
              <a:rPr lang="el-GR" sz="3600" dirty="0" smtClean="0"/>
              <a:t>γ</a:t>
            </a:r>
            <a:r>
              <a:rPr lang="en-IN" sz="3600" dirty="0" smtClean="0"/>
              <a:t> comes into contact with a different </a:t>
            </a:r>
            <a:r>
              <a:rPr lang="el-GR" sz="3600" dirty="0" smtClean="0"/>
              <a:t>β</a:t>
            </a:r>
            <a:r>
              <a:rPr lang="en-IN" sz="3600" dirty="0" smtClean="0"/>
              <a:t> subunit, and the contact forces that </a:t>
            </a:r>
            <a:r>
              <a:rPr lang="el-GR" sz="3600" dirty="0" smtClean="0"/>
              <a:t>β</a:t>
            </a:r>
            <a:r>
              <a:rPr lang="en-IN" sz="3600" dirty="0" smtClean="0"/>
              <a:t> subunit into the </a:t>
            </a:r>
            <a:r>
              <a:rPr lang="el-GR" sz="3600" dirty="0" smtClean="0"/>
              <a:t>β </a:t>
            </a:r>
            <a:r>
              <a:rPr lang="en-IN" sz="3600" dirty="0" smtClean="0"/>
              <a:t>-empty conformation.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IN" sz="2800" dirty="0" smtClean="0"/>
          </a:p>
          <a:p>
            <a:r>
              <a:rPr lang="en-IN" sz="3600" dirty="0" smtClean="0"/>
              <a:t>The three  subunits interact in such a way that when one assumes the </a:t>
            </a:r>
            <a:r>
              <a:rPr lang="el-GR" sz="3600" dirty="0" smtClean="0"/>
              <a:t>β</a:t>
            </a:r>
            <a:r>
              <a:rPr lang="en-IN" sz="3600" dirty="0" smtClean="0"/>
              <a:t>-empty conformation, its neighbour to one side must assume the</a:t>
            </a:r>
            <a:r>
              <a:rPr lang="el-GR" sz="3600" dirty="0" smtClean="0"/>
              <a:t> β</a:t>
            </a:r>
            <a:r>
              <a:rPr lang="en-IN" sz="3600" dirty="0" smtClean="0"/>
              <a:t> -ADP form, and the other neighbour the</a:t>
            </a:r>
            <a:r>
              <a:rPr lang="el-GR" sz="3600" dirty="0" smtClean="0"/>
              <a:t> β</a:t>
            </a:r>
            <a:r>
              <a:rPr lang="en-IN" sz="3600" dirty="0" smtClean="0"/>
              <a:t> -ATP form.</a:t>
            </a:r>
          </a:p>
          <a:p>
            <a:r>
              <a:rPr lang="en-IN" sz="3600" dirty="0" smtClean="0"/>
              <a:t> One complete rotation of the  subunit causes each  subunit to cycle through all three of its possible conformations, and for each rotation, three ATP are synthesized and released.</a:t>
            </a:r>
            <a:endParaRPr lang="en-IN" sz="36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n-US" sz="3600" b="1" u="sng" dirty="0" smtClean="0"/>
              <a:t>P/O ratio :</a:t>
            </a:r>
          </a:p>
          <a:p>
            <a:pPr>
              <a:buNone/>
            </a:pPr>
            <a:r>
              <a:rPr lang="en-US" sz="3600" dirty="0" smtClean="0"/>
              <a:t>	-  Number of inorganic phosphate molecules taken up to </a:t>
            </a:r>
            <a:r>
              <a:rPr lang="en-US" sz="3600" dirty="0" err="1" smtClean="0"/>
              <a:t>phosphorylate</a:t>
            </a:r>
            <a:r>
              <a:rPr lang="en-US" sz="3600" dirty="0" smtClean="0"/>
              <a:t>  ADP per atom of O2 consumed , and is indicative of the efficiency by which coupling takes place.</a:t>
            </a:r>
          </a:p>
          <a:p>
            <a:pPr>
              <a:buNone/>
            </a:pPr>
            <a:r>
              <a:rPr lang="en-US" sz="3600" dirty="0" smtClean="0"/>
              <a:t>	- Most experiments have yielded P/O ratios of between 2 and 3 when NADH was the electron donor, and between 1 and 2 when </a:t>
            </a:r>
            <a:r>
              <a:rPr lang="en-US" sz="3600" dirty="0" err="1" smtClean="0"/>
              <a:t>succinate</a:t>
            </a:r>
            <a:r>
              <a:rPr lang="en-US" sz="3600" dirty="0" smtClean="0"/>
              <a:t> was the donor. </a:t>
            </a:r>
          </a:p>
          <a:p>
            <a:pPr>
              <a:buNone/>
            </a:pPr>
            <a:r>
              <a:rPr lang="en-US" sz="3600" dirty="0" smtClean="0"/>
              <a:t>	- Number of protons pumped out per pair of electrons are 10 for NADH and 6 for </a:t>
            </a:r>
            <a:r>
              <a:rPr lang="en-US" sz="3600" dirty="0" err="1" smtClean="0"/>
              <a:t>succinate</a:t>
            </a:r>
            <a:r>
              <a:rPr lang="en-US" sz="3600" dirty="0" smtClean="0"/>
              <a:t>. </a:t>
            </a:r>
          </a:p>
          <a:p>
            <a:pPr>
              <a:buNone/>
            </a:pPr>
            <a:r>
              <a:rPr lang="en-US" sz="3600" dirty="0" smtClean="0"/>
              <a:t>	</a:t>
            </a:r>
          </a:p>
          <a:p>
            <a:pPr>
              <a:buNone/>
            </a:pPr>
            <a:endParaRPr lang="en-IN" sz="26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-  </a:t>
            </a:r>
            <a:r>
              <a:rPr lang="en-US" sz="3600" dirty="0" smtClean="0"/>
              <a:t>The most widely accepted experimental value for number of protons required to drive the synthesis of an ATP molecule is 4, of which 1 is used in transporting Pi, ATP, and ADP across the mitochondrial membrane.</a:t>
            </a:r>
          </a:p>
          <a:p>
            <a:pPr>
              <a:buNone/>
            </a:pPr>
            <a:r>
              <a:rPr lang="en-US" sz="3600" dirty="0" smtClean="0"/>
              <a:t>	-   If 10 protons are pumped out per NADH and  if 4 protons required to produce 1 ATP, the proton-based P/O ratio is 2.5 for NADH as the electron donor and 1.5 (6/4) for </a:t>
            </a:r>
            <a:r>
              <a:rPr lang="en-US" sz="3600" dirty="0" err="1" smtClean="0"/>
              <a:t>succinate</a:t>
            </a:r>
            <a:r>
              <a:rPr lang="en-US" sz="3600" dirty="0" smtClean="0"/>
              <a:t>.</a:t>
            </a:r>
          </a:p>
          <a:p>
            <a:endParaRPr lang="en-IN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u="sng" dirty="0" smtClean="0"/>
              <a:t>Electron Transport Chain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600" b="1" dirty="0" err="1" smtClean="0"/>
              <a:t>Ketoglurate</a:t>
            </a:r>
            <a:endParaRPr lang="en-US" sz="2600" b="1" dirty="0" smtClean="0"/>
          </a:p>
          <a:p>
            <a:pPr>
              <a:buNone/>
            </a:pPr>
            <a:r>
              <a:rPr lang="en-US" sz="2600" b="1" dirty="0" smtClean="0"/>
              <a:t>	</a:t>
            </a:r>
            <a:r>
              <a:rPr lang="en-US" sz="2600" b="1" dirty="0" err="1" smtClean="0"/>
              <a:t>Malate</a:t>
            </a:r>
            <a:r>
              <a:rPr lang="en-US" sz="2600" b="1" dirty="0" smtClean="0"/>
              <a:t>  ↘	</a:t>
            </a:r>
          </a:p>
          <a:p>
            <a:pPr>
              <a:buNone/>
            </a:pPr>
            <a:r>
              <a:rPr lang="en-US" sz="2600" b="1" dirty="0" smtClean="0"/>
              <a:t>	 		↘</a:t>
            </a:r>
          </a:p>
          <a:p>
            <a:pPr>
              <a:buNone/>
            </a:pPr>
            <a:r>
              <a:rPr lang="en-US" sz="2600" b="1" dirty="0" smtClean="0"/>
              <a:t>	</a:t>
            </a:r>
            <a:r>
              <a:rPr lang="en-US" sz="2600" b="1" dirty="0" err="1" smtClean="0"/>
              <a:t>Pyruvate</a:t>
            </a:r>
            <a:r>
              <a:rPr lang="en-US" sz="2600" b="1" dirty="0" smtClean="0"/>
              <a:t>  →  NAD →   FP →  Fe-s → CO-Q →  </a:t>
            </a:r>
            <a:r>
              <a:rPr lang="en-US" sz="2600" b="1" dirty="0" err="1" smtClean="0"/>
              <a:t>Cyt</a:t>
            </a:r>
            <a:r>
              <a:rPr lang="en-US" sz="2600" b="1" dirty="0" smtClean="0"/>
              <a:t>-b → → Cyt-c1 </a:t>
            </a:r>
          </a:p>
          <a:p>
            <a:pPr>
              <a:buNone/>
            </a:pPr>
            <a:r>
              <a:rPr lang="en-US" sz="2600" b="1" dirty="0" smtClean="0"/>
              <a:t>	</a:t>
            </a:r>
            <a:r>
              <a:rPr lang="en-US" sz="2600" b="1" dirty="0" err="1" smtClean="0"/>
              <a:t>Isocitrate</a:t>
            </a:r>
            <a:r>
              <a:rPr lang="en-US" sz="2600" b="1" dirty="0" smtClean="0"/>
              <a:t>	↗				↑</a:t>
            </a:r>
          </a:p>
          <a:p>
            <a:pPr>
              <a:buNone/>
            </a:pPr>
            <a:r>
              <a:rPr lang="en-US" sz="2600" b="1" dirty="0" smtClean="0"/>
              <a:t>	Glutamate	 ↗  				FP	</a:t>
            </a:r>
          </a:p>
          <a:p>
            <a:pPr>
              <a:buNone/>
            </a:pPr>
            <a:r>
              <a:rPr lang="en-US" sz="2600" b="1" dirty="0" smtClean="0"/>
              <a:t>			 				↑ 								   </a:t>
            </a:r>
            <a:r>
              <a:rPr lang="en-US" sz="2600" b="1" dirty="0" err="1" smtClean="0"/>
              <a:t>Succinate</a:t>
            </a:r>
            <a:r>
              <a:rPr lang="en-US" sz="2600" b="1" dirty="0" smtClean="0"/>
              <a:t> </a:t>
            </a:r>
          </a:p>
          <a:p>
            <a:pPr>
              <a:buNone/>
            </a:pPr>
            <a:r>
              <a:rPr lang="en-US" sz="2600" b="1" dirty="0" smtClean="0"/>
              <a:t>						Fatty </a:t>
            </a:r>
            <a:r>
              <a:rPr lang="en-US" sz="2600" b="1" dirty="0" err="1" smtClean="0"/>
              <a:t>acyl</a:t>
            </a:r>
            <a:r>
              <a:rPr lang="en-US" sz="2600" b="1" dirty="0" smtClean="0"/>
              <a:t> -</a:t>
            </a:r>
            <a:r>
              <a:rPr lang="en-US" sz="2600" b="1" dirty="0" err="1" smtClean="0"/>
              <a:t>CoA</a:t>
            </a:r>
            <a:endParaRPr lang="en-US" sz="2600" b="1" dirty="0" smtClean="0"/>
          </a:p>
          <a:p>
            <a:pPr>
              <a:buNone/>
            </a:pPr>
            <a:r>
              <a:rPr lang="en-US" sz="2600" b="1" dirty="0" smtClean="0"/>
              <a:t>→ </a:t>
            </a:r>
            <a:r>
              <a:rPr lang="en-US" sz="2600" b="1" dirty="0" err="1" smtClean="0"/>
              <a:t>Cyt</a:t>
            </a:r>
            <a:r>
              <a:rPr lang="en-US" sz="2600" b="1" dirty="0" smtClean="0"/>
              <a:t>-c → Cyt-aa3 →  O2</a:t>
            </a:r>
            <a:endParaRPr lang="en-US" sz="2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en-US" sz="3800" b="1" dirty="0" smtClean="0"/>
              <a:t>1.</a:t>
            </a:r>
            <a:r>
              <a:rPr lang="en-US" sz="3700" b="1" dirty="0" smtClean="0"/>
              <a:t>  </a:t>
            </a:r>
            <a:r>
              <a:rPr lang="en-US" sz="3700" b="1" dirty="0" err="1" smtClean="0"/>
              <a:t>Nicotinamide</a:t>
            </a:r>
            <a:r>
              <a:rPr lang="en-US" sz="3700" b="1" dirty="0" smtClean="0"/>
              <a:t> nucleotides(NAD⁺ or NADP⁺) : </a:t>
            </a:r>
          </a:p>
          <a:p>
            <a:pPr>
              <a:buNone/>
            </a:pPr>
            <a:r>
              <a:rPr lang="en-US" sz="3700" dirty="0" smtClean="0"/>
              <a:t>		-  Most of the electron pairs enters ETC arise from  </a:t>
            </a:r>
            <a:r>
              <a:rPr lang="en-IN" sz="3700" dirty="0" smtClean="0"/>
              <a:t>the action of </a:t>
            </a:r>
            <a:r>
              <a:rPr lang="en-IN" sz="3700" dirty="0" err="1" smtClean="0"/>
              <a:t>dehydrogenases</a:t>
            </a:r>
            <a:r>
              <a:rPr lang="en-IN" sz="3700" dirty="0" smtClean="0"/>
              <a:t> utilizes NAD⁺ or NADP⁺ as ē acceptors.</a:t>
            </a:r>
          </a:p>
          <a:p>
            <a:pPr>
              <a:buNone/>
            </a:pPr>
            <a:r>
              <a:rPr lang="en-US" sz="3700" dirty="0" smtClean="0"/>
              <a:t>		-  </a:t>
            </a:r>
            <a:r>
              <a:rPr lang="en-US" sz="3700" dirty="0" err="1" smtClean="0"/>
              <a:t>Nicotinamide</a:t>
            </a:r>
            <a:r>
              <a:rPr lang="en-US" sz="3700" dirty="0" smtClean="0"/>
              <a:t> nucleotides linked</a:t>
            </a:r>
            <a:r>
              <a:rPr lang="en-IN" sz="3700" dirty="0" smtClean="0"/>
              <a:t> </a:t>
            </a:r>
            <a:r>
              <a:rPr lang="en-IN" sz="3700" dirty="0" err="1" smtClean="0"/>
              <a:t>dehydrogenases</a:t>
            </a:r>
            <a:r>
              <a:rPr lang="en-IN" sz="3700" dirty="0" smtClean="0"/>
              <a:t> catalyze reversible reaction as follows:</a:t>
            </a:r>
          </a:p>
          <a:p>
            <a:pPr>
              <a:buNone/>
            </a:pPr>
            <a:r>
              <a:rPr lang="en-US" sz="3700" dirty="0" smtClean="0"/>
              <a:t>		Reduced substrate + </a:t>
            </a:r>
            <a:r>
              <a:rPr lang="en-IN" sz="3700" dirty="0" smtClean="0"/>
              <a:t>NAD⁺ ↔ Oxidized substrate + NADH + H⁺</a:t>
            </a:r>
          </a:p>
          <a:p>
            <a:pPr>
              <a:buNone/>
            </a:pPr>
            <a:r>
              <a:rPr lang="en-US" sz="3700" dirty="0" smtClean="0"/>
              <a:t>		Reduced substrate + </a:t>
            </a:r>
            <a:r>
              <a:rPr lang="en-IN" sz="3700" dirty="0" smtClean="0"/>
              <a:t>NADP⁺ ↔ Oxidized substrate + NADPH + H⁺</a:t>
            </a:r>
          </a:p>
          <a:p>
            <a:pPr>
              <a:buNone/>
            </a:pPr>
            <a:r>
              <a:rPr lang="en-US" sz="3700" dirty="0" smtClean="0"/>
              <a:t>		- Most </a:t>
            </a:r>
            <a:r>
              <a:rPr lang="en-IN" sz="3700" dirty="0" err="1" smtClean="0"/>
              <a:t>dehydrogenases</a:t>
            </a:r>
            <a:r>
              <a:rPr lang="en-IN" sz="3700" dirty="0" smtClean="0"/>
              <a:t> are specific for NAD⁺ as ē acceptors.</a:t>
            </a:r>
          </a:p>
          <a:p>
            <a:pPr>
              <a:buNone/>
            </a:pPr>
            <a:r>
              <a:rPr lang="en-US" sz="3700" dirty="0" smtClean="0"/>
              <a:t>		- </a:t>
            </a:r>
            <a:r>
              <a:rPr lang="en-IN" sz="3700" dirty="0" smtClean="0"/>
              <a:t>Some are in the </a:t>
            </a:r>
            <a:r>
              <a:rPr lang="en-IN" sz="3700" dirty="0" err="1" smtClean="0"/>
              <a:t>cytosol</a:t>
            </a:r>
            <a:r>
              <a:rPr lang="en-IN" sz="3700" dirty="0" smtClean="0"/>
              <a:t>, others are in mitochondria, and still others have mitochondrial</a:t>
            </a:r>
          </a:p>
          <a:p>
            <a:pPr>
              <a:buNone/>
            </a:pPr>
            <a:r>
              <a:rPr lang="en-IN" sz="3700" dirty="0" smtClean="0"/>
              <a:t>	 and </a:t>
            </a:r>
            <a:r>
              <a:rPr lang="en-IN" sz="3700" dirty="0" err="1" smtClean="0"/>
              <a:t>cytosolic</a:t>
            </a:r>
            <a:r>
              <a:rPr lang="en-IN" sz="3700" dirty="0" smtClean="0"/>
              <a:t> </a:t>
            </a:r>
            <a:r>
              <a:rPr lang="en-IN" sz="3700" dirty="0" err="1" smtClean="0"/>
              <a:t>isozymes</a:t>
            </a:r>
            <a:r>
              <a:rPr lang="en-IN" sz="3700" dirty="0" smtClean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	</a:t>
            </a:r>
            <a:r>
              <a:rPr lang="en-IN" sz="3400" dirty="0" smtClean="0"/>
              <a:t>-  NAD-linked </a:t>
            </a:r>
            <a:r>
              <a:rPr lang="en-IN" sz="3400" dirty="0" err="1" smtClean="0"/>
              <a:t>dehydrogenases</a:t>
            </a:r>
            <a:r>
              <a:rPr lang="en-IN" sz="3400" dirty="0" smtClean="0"/>
              <a:t> remove two hydrogen atoms from their substrates.</a:t>
            </a:r>
          </a:p>
          <a:p>
            <a:pPr>
              <a:buNone/>
            </a:pPr>
            <a:r>
              <a:rPr lang="en-IN" sz="3400" dirty="0" smtClean="0"/>
              <a:t>	-  One of these is transferred as a hydride ion (:H) to NAD; the other is released</a:t>
            </a:r>
            <a:r>
              <a:rPr lang="en-IN" sz="3400" b="1" dirty="0" smtClean="0"/>
              <a:t> </a:t>
            </a:r>
            <a:r>
              <a:rPr lang="en-IN" sz="3400" dirty="0" smtClean="0"/>
              <a:t>as H⁺ in the medium.</a:t>
            </a:r>
          </a:p>
          <a:p>
            <a:pPr>
              <a:buNone/>
            </a:pPr>
            <a:r>
              <a:rPr lang="en-IN" sz="3400" dirty="0" smtClean="0"/>
              <a:t>	-  NADH and NADPH are water-soluble electron carriers that associate reversibly</a:t>
            </a:r>
            <a:r>
              <a:rPr lang="en-IN" sz="3400" i="1" dirty="0" smtClean="0"/>
              <a:t> </a:t>
            </a:r>
            <a:r>
              <a:rPr lang="en-IN" sz="3400" dirty="0" smtClean="0"/>
              <a:t>with</a:t>
            </a:r>
            <a:r>
              <a:rPr lang="en-IN" sz="3400" i="1" dirty="0" smtClean="0"/>
              <a:t> </a:t>
            </a:r>
            <a:r>
              <a:rPr lang="en-IN" sz="3400" i="1" dirty="0" err="1" smtClean="0"/>
              <a:t>dehydrogenases</a:t>
            </a:r>
            <a:r>
              <a:rPr lang="en-IN" sz="3400" i="1" dirty="0" smtClean="0"/>
              <a:t>.</a:t>
            </a:r>
          </a:p>
          <a:p>
            <a:pPr>
              <a:buNone/>
            </a:pPr>
            <a:r>
              <a:rPr lang="en-IN" sz="3400" i="1" dirty="0" smtClean="0"/>
              <a:t>	-  </a:t>
            </a:r>
            <a:r>
              <a:rPr lang="en-IN" sz="3400" dirty="0" smtClean="0"/>
              <a:t>NADH carries electrons from catabolic reactions.</a:t>
            </a:r>
          </a:p>
          <a:p>
            <a:pPr>
              <a:buNone/>
            </a:pPr>
            <a:r>
              <a:rPr lang="en-IN" sz="3400" dirty="0" smtClean="0"/>
              <a:t>	-  NADPH generally supplies electrons to anabolic reactions.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/>
              <a:t>	</a:t>
            </a:r>
            <a:r>
              <a:rPr lang="en-US" sz="3600" b="1" dirty="0" smtClean="0"/>
              <a:t>2.  </a:t>
            </a:r>
            <a:r>
              <a:rPr lang="en-US" sz="3600" b="1" dirty="0" err="1" smtClean="0"/>
              <a:t>Flavoproteins</a:t>
            </a:r>
            <a:r>
              <a:rPr lang="en-US" sz="3600" b="1" dirty="0" smtClean="0"/>
              <a:t> :</a:t>
            </a:r>
          </a:p>
          <a:p>
            <a:pPr>
              <a:buNone/>
            </a:pPr>
            <a:r>
              <a:rPr lang="en-US" sz="3600" b="1" dirty="0" smtClean="0"/>
              <a:t>	-  </a:t>
            </a:r>
            <a:r>
              <a:rPr lang="en-US" sz="3600" dirty="0" err="1" smtClean="0"/>
              <a:t>Flavoproteins</a:t>
            </a:r>
            <a:r>
              <a:rPr lang="en-US" sz="3600" dirty="0" smtClean="0"/>
              <a:t> are the en</a:t>
            </a:r>
            <a:r>
              <a:rPr lang="en-IN" sz="3600" dirty="0" err="1" smtClean="0"/>
              <a:t>zyme</a:t>
            </a:r>
            <a:r>
              <a:rPr lang="en-IN" sz="3600" dirty="0" smtClean="0"/>
              <a:t> with a yellow </a:t>
            </a:r>
            <a:r>
              <a:rPr lang="en-IN" sz="3600" dirty="0" err="1" smtClean="0"/>
              <a:t>colored</a:t>
            </a:r>
            <a:r>
              <a:rPr lang="en-IN" sz="3600" dirty="0" smtClean="0"/>
              <a:t> prosthetic group derived from vitamin Riboflavin. </a:t>
            </a:r>
          </a:p>
          <a:p>
            <a:pPr>
              <a:buNone/>
            </a:pPr>
            <a:r>
              <a:rPr lang="en-US" sz="3600" dirty="0" smtClean="0"/>
              <a:t>	-  The </a:t>
            </a:r>
            <a:r>
              <a:rPr lang="en-IN" sz="3600" dirty="0" smtClean="0"/>
              <a:t>prosthetic groups are FMN or FAD. Both possess same active site capable of undergoing reversible Oxidation &amp; Reduction.</a:t>
            </a:r>
          </a:p>
          <a:p>
            <a:pPr>
              <a:buNone/>
            </a:pPr>
            <a:r>
              <a:rPr lang="en-US" sz="3600" dirty="0" smtClean="0"/>
              <a:t>	- </a:t>
            </a:r>
            <a:r>
              <a:rPr lang="en-IN" sz="3600" dirty="0" smtClean="0"/>
              <a:t>The oxidized </a:t>
            </a:r>
            <a:r>
              <a:rPr lang="en-IN" sz="3600" dirty="0" err="1" smtClean="0"/>
              <a:t>flavin</a:t>
            </a:r>
            <a:r>
              <a:rPr lang="en-IN" sz="3600" dirty="0" smtClean="0"/>
              <a:t> nucleotide can accept either one electron (yielding the </a:t>
            </a:r>
            <a:r>
              <a:rPr lang="en-IN" sz="3600" dirty="0" err="1" smtClean="0"/>
              <a:t>semiquinone</a:t>
            </a:r>
            <a:r>
              <a:rPr lang="en-IN" sz="3600" dirty="0" smtClean="0"/>
              <a:t> form) or two (yielding FADH2 or FMNH2).</a:t>
            </a:r>
          </a:p>
          <a:p>
            <a:pPr>
              <a:buNone/>
            </a:pPr>
            <a:r>
              <a:rPr lang="en-US" sz="3600" dirty="0" smtClean="0"/>
              <a:t>	</a:t>
            </a:r>
            <a:endParaRPr lang="en-IN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/>
              <a:t>- F</a:t>
            </a:r>
            <a:r>
              <a:rPr lang="en-IN" sz="3600" dirty="0" err="1" smtClean="0"/>
              <a:t>lavoproteins</a:t>
            </a:r>
            <a:r>
              <a:rPr lang="en-IN" sz="3600" dirty="0" smtClean="0"/>
              <a:t> can participate in either one- or two-electron transfers . They serve as</a:t>
            </a:r>
            <a:r>
              <a:rPr lang="en-US" sz="3600" dirty="0" smtClean="0"/>
              <a:t> Intermediate between two reactions in which two  ē are donated and in which one ē is accepted.</a:t>
            </a:r>
          </a:p>
          <a:p>
            <a:pPr>
              <a:buNone/>
            </a:pPr>
            <a:r>
              <a:rPr lang="en-US" sz="3600" b="1" dirty="0" smtClean="0"/>
              <a:t>3.   </a:t>
            </a:r>
            <a:r>
              <a:rPr lang="en-US" sz="3600" b="1" dirty="0" err="1" smtClean="0"/>
              <a:t>Ubiquinone</a:t>
            </a:r>
            <a:r>
              <a:rPr lang="en-US" sz="3600" b="1" dirty="0" smtClean="0"/>
              <a:t>  or Coenzyme-Q :</a:t>
            </a:r>
          </a:p>
          <a:p>
            <a:pPr>
              <a:buNone/>
            </a:pPr>
            <a:r>
              <a:rPr lang="en-US" sz="3600" b="1" dirty="0" smtClean="0"/>
              <a:t>	</a:t>
            </a:r>
            <a:r>
              <a:rPr lang="en-IN" sz="3600" b="1" dirty="0" smtClean="0"/>
              <a:t> </a:t>
            </a:r>
            <a:r>
              <a:rPr lang="en-IN" sz="3600" b="1" dirty="0" err="1" smtClean="0"/>
              <a:t>Ubiquinone</a:t>
            </a:r>
            <a:r>
              <a:rPr lang="en-IN" sz="3600" b="1" dirty="0" smtClean="0"/>
              <a:t> (coenzyme Q) </a:t>
            </a:r>
            <a:r>
              <a:rPr lang="en-IN" sz="3600" dirty="0" smtClean="0"/>
              <a:t>is a lipid-soluble </a:t>
            </a:r>
            <a:r>
              <a:rPr lang="en-IN" sz="3600" dirty="0" err="1" smtClean="0"/>
              <a:t>benzoquinone</a:t>
            </a:r>
            <a:r>
              <a:rPr lang="en-IN" sz="3600" dirty="0" smtClean="0"/>
              <a:t> with a long </a:t>
            </a:r>
            <a:r>
              <a:rPr lang="en-IN" sz="3600" dirty="0" err="1" smtClean="0"/>
              <a:t>isoprenoid</a:t>
            </a:r>
            <a:r>
              <a:rPr lang="en-IN" sz="3600" dirty="0" smtClean="0"/>
              <a:t> side chain.</a:t>
            </a:r>
          </a:p>
          <a:p>
            <a:pPr>
              <a:buNone/>
            </a:pPr>
            <a:r>
              <a:rPr lang="en-IN" sz="3600" dirty="0" smtClean="0"/>
              <a:t>	-  closely related compounds </a:t>
            </a:r>
            <a:r>
              <a:rPr lang="en-IN" sz="3600" dirty="0" err="1" smtClean="0"/>
              <a:t>plastoquinone</a:t>
            </a:r>
            <a:r>
              <a:rPr lang="en-IN" sz="3600" dirty="0" smtClean="0"/>
              <a:t> (of plant chloroplasts) and </a:t>
            </a:r>
            <a:r>
              <a:rPr lang="en-IN" sz="3600" dirty="0" err="1" smtClean="0"/>
              <a:t>menaquinone</a:t>
            </a:r>
            <a:r>
              <a:rPr lang="en-IN" sz="3600" dirty="0" smtClean="0"/>
              <a:t> (of bacteria).</a:t>
            </a:r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1631</TotalTime>
  <Words>524</Words>
  <Application>Microsoft Office PowerPoint</Application>
  <PresentationFormat>On-screen Show (4:3)</PresentationFormat>
  <Paragraphs>189</Paragraphs>
  <Slides>46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int27</dc:creator>
  <cp:lastModifiedBy>User</cp:lastModifiedBy>
  <cp:revision>284</cp:revision>
  <dcterms:created xsi:type="dcterms:W3CDTF">2017-12-09T04:21:28Z</dcterms:created>
  <dcterms:modified xsi:type="dcterms:W3CDTF">2020-07-23T12:53:38Z</dcterms:modified>
</cp:coreProperties>
</file>